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39" r:id="rId2"/>
    <p:sldId id="365" r:id="rId3"/>
    <p:sldId id="347" r:id="rId4"/>
    <p:sldId id="406" r:id="rId5"/>
    <p:sldId id="414" r:id="rId6"/>
    <p:sldId id="416" r:id="rId7"/>
    <p:sldId id="472" r:id="rId8"/>
    <p:sldId id="374" r:id="rId9"/>
    <p:sldId id="429" r:id="rId10"/>
    <p:sldId id="430" r:id="rId11"/>
    <p:sldId id="375" r:id="rId12"/>
    <p:sldId id="378" r:id="rId13"/>
    <p:sldId id="464" r:id="rId14"/>
    <p:sldId id="418" r:id="rId15"/>
    <p:sldId id="422" r:id="rId16"/>
    <p:sldId id="465" r:id="rId17"/>
    <p:sldId id="379" r:id="rId18"/>
    <p:sldId id="437" r:id="rId19"/>
    <p:sldId id="466" r:id="rId20"/>
    <p:sldId id="435" r:id="rId21"/>
    <p:sldId id="467" r:id="rId22"/>
    <p:sldId id="471" r:id="rId23"/>
    <p:sldId id="424" r:id="rId24"/>
    <p:sldId id="439" r:id="rId25"/>
    <p:sldId id="534" r:id="rId26"/>
    <p:sldId id="366" r:id="rId27"/>
    <p:sldId id="506" r:id="rId28"/>
    <p:sldId id="508" r:id="rId29"/>
    <p:sldId id="509" r:id="rId30"/>
    <p:sldId id="507" r:id="rId31"/>
    <p:sldId id="510" r:id="rId32"/>
    <p:sldId id="511" r:id="rId33"/>
    <p:sldId id="533" r:id="rId3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F218E-2D04-4470-9FB7-F3F8644710CB}" name="Jose Herrera" initials="JH" userId="S::jherrera@optimizaco.cl::dce03b94-c521-447f-b98f-55f289639f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D6D6D6"/>
    <a:srgbClr val="C88800"/>
    <a:srgbClr val="495AA0"/>
    <a:srgbClr val="D35A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FD01A-B38E-4A86-BA0F-81F316D236B9}" v="12" dt="2025-01-09T15:25:33.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92"/>
  </p:normalViewPr>
  <p:slideViewPr>
    <p:cSldViewPr snapToGrid="0">
      <p:cViewPr varScale="1">
        <p:scale>
          <a:sx n="59" d="100"/>
          <a:sy n="59" d="100"/>
        </p:scale>
        <p:origin x="964"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yla Torreblanca" userId="ad8bb5f7-5a38-4901-9d9b-3b4f379fb9c7" providerId="ADAL" clId="{329FD01A-B38E-4A86-BA0F-81F316D236B9}"/>
    <pc:docChg chg="custSel addSld delSld modSld sldOrd">
      <pc:chgData name="Keyla Torreblanca" userId="ad8bb5f7-5a38-4901-9d9b-3b4f379fb9c7" providerId="ADAL" clId="{329FD01A-B38E-4A86-BA0F-81F316D236B9}" dt="2025-01-09T15:25:47.947" v="308" actId="255"/>
      <pc:docMkLst>
        <pc:docMk/>
      </pc:docMkLst>
      <pc:sldChg chg="modSp mod ord">
        <pc:chgData name="Keyla Torreblanca" userId="ad8bb5f7-5a38-4901-9d9b-3b4f379fb9c7" providerId="ADAL" clId="{329FD01A-B38E-4A86-BA0F-81F316D236B9}" dt="2025-01-09T13:10:31.219" v="274" actId="207"/>
        <pc:sldMkLst>
          <pc:docMk/>
          <pc:sldMk cId="3057052445" sldId="347"/>
        </pc:sldMkLst>
        <pc:spChg chg="mod">
          <ac:chgData name="Keyla Torreblanca" userId="ad8bb5f7-5a38-4901-9d9b-3b4f379fb9c7" providerId="ADAL" clId="{329FD01A-B38E-4A86-BA0F-81F316D236B9}" dt="2025-01-09T13:10:31.219" v="274" actId="207"/>
          <ac:spMkLst>
            <pc:docMk/>
            <pc:sldMk cId="3057052445" sldId="347"/>
            <ac:spMk id="9" creationId="{9BB7F346-F7C2-CC40-4E54-2F37D9FF9F7E}"/>
          </ac:spMkLst>
        </pc:spChg>
      </pc:sldChg>
      <pc:sldChg chg="ord">
        <pc:chgData name="Keyla Torreblanca" userId="ad8bb5f7-5a38-4901-9d9b-3b4f379fb9c7" providerId="ADAL" clId="{329FD01A-B38E-4A86-BA0F-81F316D236B9}" dt="2025-01-09T13:06:18.423" v="139"/>
        <pc:sldMkLst>
          <pc:docMk/>
          <pc:sldMk cId="3417639544" sldId="365"/>
        </pc:sldMkLst>
      </pc:sldChg>
      <pc:sldChg chg="del">
        <pc:chgData name="Keyla Torreblanca" userId="ad8bb5f7-5a38-4901-9d9b-3b4f379fb9c7" providerId="ADAL" clId="{329FD01A-B38E-4A86-BA0F-81F316D236B9}" dt="2025-01-09T13:38:08.603" v="295" actId="47"/>
        <pc:sldMkLst>
          <pc:docMk/>
          <pc:sldMk cId="3198409747" sldId="377"/>
        </pc:sldMkLst>
      </pc:sldChg>
      <pc:sldChg chg="delSp modSp mod ord">
        <pc:chgData name="Keyla Torreblanca" userId="ad8bb5f7-5a38-4901-9d9b-3b4f379fb9c7" providerId="ADAL" clId="{329FD01A-B38E-4A86-BA0F-81F316D236B9}" dt="2025-01-09T13:11:38.386" v="286" actId="1076"/>
        <pc:sldMkLst>
          <pc:docMk/>
          <pc:sldMk cId="2761186460" sldId="406"/>
        </pc:sldMkLst>
        <pc:spChg chg="mod">
          <ac:chgData name="Keyla Torreblanca" userId="ad8bb5f7-5a38-4901-9d9b-3b4f379fb9c7" providerId="ADAL" clId="{329FD01A-B38E-4A86-BA0F-81F316D236B9}" dt="2025-01-09T13:11:38.386" v="286" actId="1076"/>
          <ac:spMkLst>
            <pc:docMk/>
            <pc:sldMk cId="2761186460" sldId="406"/>
            <ac:spMk id="9" creationId="{19729418-AF64-1FE2-5179-CFCB62B8008F}"/>
          </ac:spMkLst>
        </pc:spChg>
        <pc:spChg chg="del">
          <ac:chgData name="Keyla Torreblanca" userId="ad8bb5f7-5a38-4901-9d9b-3b4f379fb9c7" providerId="ADAL" clId="{329FD01A-B38E-4A86-BA0F-81F316D236B9}" dt="2025-01-09T13:11:07.734" v="282" actId="478"/>
          <ac:spMkLst>
            <pc:docMk/>
            <pc:sldMk cId="2761186460" sldId="406"/>
            <ac:spMk id="192" creationId="{00000000-0000-0000-0000-000000000000}"/>
          </ac:spMkLst>
        </pc:spChg>
        <pc:spChg chg="del">
          <ac:chgData name="Keyla Torreblanca" userId="ad8bb5f7-5a38-4901-9d9b-3b4f379fb9c7" providerId="ADAL" clId="{329FD01A-B38E-4A86-BA0F-81F316D236B9}" dt="2025-01-09T13:11:09.008" v="283" actId="478"/>
          <ac:spMkLst>
            <pc:docMk/>
            <pc:sldMk cId="2761186460" sldId="406"/>
            <ac:spMk id="193" creationId="{00000000-0000-0000-0000-000000000000}"/>
          </ac:spMkLst>
        </pc:spChg>
        <pc:picChg chg="mod">
          <ac:chgData name="Keyla Torreblanca" userId="ad8bb5f7-5a38-4901-9d9b-3b4f379fb9c7" providerId="ADAL" clId="{329FD01A-B38E-4A86-BA0F-81F316D236B9}" dt="2025-01-09T13:11:12.238" v="284" actId="14100"/>
          <ac:picMkLst>
            <pc:docMk/>
            <pc:sldMk cId="2761186460" sldId="406"/>
            <ac:picMk id="2049" creationId="{EF721AB3-8438-87AA-2EDC-280C977FE91D}"/>
          </ac:picMkLst>
        </pc:picChg>
      </pc:sldChg>
      <pc:sldChg chg="del">
        <pc:chgData name="Keyla Torreblanca" userId="ad8bb5f7-5a38-4901-9d9b-3b4f379fb9c7" providerId="ADAL" clId="{329FD01A-B38E-4A86-BA0F-81F316D236B9}" dt="2025-01-09T13:38:08.603" v="295" actId="47"/>
        <pc:sldMkLst>
          <pc:docMk/>
          <pc:sldMk cId="781251521" sldId="410"/>
        </pc:sldMkLst>
      </pc:sldChg>
      <pc:sldChg chg="addSp delSp modSp mod">
        <pc:chgData name="Keyla Torreblanca" userId="ad8bb5f7-5a38-4901-9d9b-3b4f379fb9c7" providerId="ADAL" clId="{329FD01A-B38E-4A86-BA0F-81F316D236B9}" dt="2025-01-09T13:11:59.962" v="288" actId="255"/>
        <pc:sldMkLst>
          <pc:docMk/>
          <pc:sldMk cId="3974073076" sldId="414"/>
        </pc:sldMkLst>
        <pc:spChg chg="add del mod">
          <ac:chgData name="Keyla Torreblanca" userId="ad8bb5f7-5a38-4901-9d9b-3b4f379fb9c7" providerId="ADAL" clId="{329FD01A-B38E-4A86-BA0F-81F316D236B9}" dt="2025-01-09T13:09:01.512" v="208" actId="478"/>
          <ac:spMkLst>
            <pc:docMk/>
            <pc:sldMk cId="3974073076" sldId="414"/>
            <ac:spMk id="2" creationId="{952C778C-C934-2327-AB7B-842B513DEC08}"/>
          </ac:spMkLst>
        </pc:spChg>
        <pc:spChg chg="mod">
          <ac:chgData name="Keyla Torreblanca" userId="ad8bb5f7-5a38-4901-9d9b-3b4f379fb9c7" providerId="ADAL" clId="{329FD01A-B38E-4A86-BA0F-81F316D236B9}" dt="2025-01-09T13:11:59.962" v="288" actId="255"/>
          <ac:spMkLst>
            <pc:docMk/>
            <pc:sldMk cId="3974073076" sldId="414"/>
            <ac:spMk id="4" creationId="{72DE9FEA-54B5-5236-83BC-75D90F4663F5}"/>
          </ac:spMkLst>
        </pc:spChg>
        <pc:spChg chg="add mod">
          <ac:chgData name="Keyla Torreblanca" userId="ad8bb5f7-5a38-4901-9d9b-3b4f379fb9c7" providerId="ADAL" clId="{329FD01A-B38E-4A86-BA0F-81F316D236B9}" dt="2025-01-09T13:10:03.688" v="271" actId="1076"/>
          <ac:spMkLst>
            <pc:docMk/>
            <pc:sldMk cId="3974073076" sldId="414"/>
            <ac:spMk id="5" creationId="{50063D16-3243-2A66-93B2-111E5FBC693B}"/>
          </ac:spMkLst>
        </pc:spChg>
        <pc:spChg chg="mod">
          <ac:chgData name="Keyla Torreblanca" userId="ad8bb5f7-5a38-4901-9d9b-3b4f379fb9c7" providerId="ADAL" clId="{329FD01A-B38E-4A86-BA0F-81F316D236B9}" dt="2025-01-09T13:09:57.429" v="270" actId="1036"/>
          <ac:spMkLst>
            <pc:docMk/>
            <pc:sldMk cId="3974073076" sldId="414"/>
            <ac:spMk id="9" creationId="{E9BF24E0-1A67-2685-2A33-34ACF35ECBC0}"/>
          </ac:spMkLst>
        </pc:spChg>
        <pc:picChg chg="mod">
          <ac:chgData name="Keyla Torreblanca" userId="ad8bb5f7-5a38-4901-9d9b-3b4f379fb9c7" providerId="ADAL" clId="{329FD01A-B38E-4A86-BA0F-81F316D236B9}" dt="2025-01-09T13:05:33.910" v="134" actId="14100"/>
          <ac:picMkLst>
            <pc:docMk/>
            <pc:sldMk cId="3974073076" sldId="414"/>
            <ac:picMk id="6" creationId="{D1E93910-5D90-0A17-BB6E-6BC6083C4C78}"/>
          </ac:picMkLst>
        </pc:picChg>
      </pc:sldChg>
      <pc:sldChg chg="addSp delSp modSp mod ord">
        <pc:chgData name="Keyla Torreblanca" userId="ad8bb5f7-5a38-4901-9d9b-3b4f379fb9c7" providerId="ADAL" clId="{329FD01A-B38E-4A86-BA0F-81F316D236B9}" dt="2025-01-09T13:05:46.085" v="135" actId="478"/>
        <pc:sldMkLst>
          <pc:docMk/>
          <pc:sldMk cId="3244591864" sldId="416"/>
        </pc:sldMkLst>
        <pc:spChg chg="mod">
          <ac:chgData name="Keyla Torreblanca" userId="ad8bb5f7-5a38-4901-9d9b-3b4f379fb9c7" providerId="ADAL" clId="{329FD01A-B38E-4A86-BA0F-81F316D236B9}" dt="2025-01-09T12:56:50.725" v="16" actId="255"/>
          <ac:spMkLst>
            <pc:docMk/>
            <pc:sldMk cId="3244591864" sldId="416"/>
            <ac:spMk id="2" creationId="{E9BF24E0-1A67-2685-2A33-34ACF35ECBC0}"/>
          </ac:spMkLst>
        </pc:spChg>
        <pc:spChg chg="del">
          <ac:chgData name="Keyla Torreblanca" userId="ad8bb5f7-5a38-4901-9d9b-3b4f379fb9c7" providerId="ADAL" clId="{329FD01A-B38E-4A86-BA0F-81F316D236B9}" dt="2025-01-09T12:56:55.013" v="17" actId="478"/>
          <ac:spMkLst>
            <pc:docMk/>
            <pc:sldMk cId="3244591864" sldId="416"/>
            <ac:spMk id="4" creationId="{72DE9FEA-54B5-5236-83BC-75D90F4663F5}"/>
          </ac:spMkLst>
        </pc:spChg>
        <pc:spChg chg="add del mod">
          <ac:chgData name="Keyla Torreblanca" userId="ad8bb5f7-5a38-4901-9d9b-3b4f379fb9c7" providerId="ADAL" clId="{329FD01A-B38E-4A86-BA0F-81F316D236B9}" dt="2025-01-09T13:05:46.085" v="135" actId="478"/>
          <ac:spMkLst>
            <pc:docMk/>
            <pc:sldMk cId="3244591864" sldId="416"/>
            <ac:spMk id="7" creationId="{CE918233-2B94-9E67-8DD7-FA9679817A9C}"/>
          </ac:spMkLst>
        </pc:spChg>
      </pc:sldChg>
      <pc:sldChg chg="del">
        <pc:chgData name="Keyla Torreblanca" userId="ad8bb5f7-5a38-4901-9d9b-3b4f379fb9c7" providerId="ADAL" clId="{329FD01A-B38E-4A86-BA0F-81F316D236B9}" dt="2025-01-09T13:38:08.603" v="295" actId="47"/>
        <pc:sldMkLst>
          <pc:docMk/>
          <pc:sldMk cId="2708107802" sldId="417"/>
        </pc:sldMkLst>
      </pc:sldChg>
      <pc:sldChg chg="modSp">
        <pc:chgData name="Keyla Torreblanca" userId="ad8bb5f7-5a38-4901-9d9b-3b4f379fb9c7" providerId="ADAL" clId="{329FD01A-B38E-4A86-BA0F-81F316D236B9}" dt="2025-01-09T13:14:09.755" v="289" actId="207"/>
        <pc:sldMkLst>
          <pc:docMk/>
          <pc:sldMk cId="2150833351" sldId="422"/>
        </pc:sldMkLst>
        <pc:spChg chg="mod">
          <ac:chgData name="Keyla Torreblanca" userId="ad8bb5f7-5a38-4901-9d9b-3b4f379fb9c7" providerId="ADAL" clId="{329FD01A-B38E-4A86-BA0F-81F316D236B9}" dt="2025-01-09T13:14:09.755" v="289" actId="207"/>
          <ac:spMkLst>
            <pc:docMk/>
            <pc:sldMk cId="2150833351" sldId="422"/>
            <ac:spMk id="4" creationId="{B743B56B-A8D2-F653-3EED-2E94B89CAF30}"/>
          </ac:spMkLst>
        </pc:spChg>
      </pc:sldChg>
      <pc:sldChg chg="modSp mod">
        <pc:chgData name="Keyla Torreblanca" userId="ad8bb5f7-5a38-4901-9d9b-3b4f379fb9c7" providerId="ADAL" clId="{329FD01A-B38E-4A86-BA0F-81F316D236B9}" dt="2025-01-09T13:16:12.018" v="290" actId="313"/>
        <pc:sldMkLst>
          <pc:docMk/>
          <pc:sldMk cId="1105740056" sldId="424"/>
        </pc:sldMkLst>
        <pc:spChg chg="mod">
          <ac:chgData name="Keyla Torreblanca" userId="ad8bb5f7-5a38-4901-9d9b-3b4f379fb9c7" providerId="ADAL" clId="{329FD01A-B38E-4A86-BA0F-81F316D236B9}" dt="2025-01-09T13:16:12.018" v="290" actId="313"/>
          <ac:spMkLst>
            <pc:docMk/>
            <pc:sldMk cId="1105740056" sldId="424"/>
            <ac:spMk id="17" creationId="{4FDF3909-374B-870E-E113-E87A57582538}"/>
          </ac:spMkLst>
        </pc:spChg>
      </pc:sldChg>
      <pc:sldChg chg="del">
        <pc:chgData name="Keyla Torreblanca" userId="ad8bb5f7-5a38-4901-9d9b-3b4f379fb9c7" providerId="ADAL" clId="{329FD01A-B38E-4A86-BA0F-81F316D236B9}" dt="2025-01-09T13:38:08.603" v="295" actId="47"/>
        <pc:sldMkLst>
          <pc:docMk/>
          <pc:sldMk cId="2471359439" sldId="425"/>
        </pc:sldMkLst>
      </pc:sldChg>
      <pc:sldChg chg="del">
        <pc:chgData name="Keyla Torreblanca" userId="ad8bb5f7-5a38-4901-9d9b-3b4f379fb9c7" providerId="ADAL" clId="{329FD01A-B38E-4A86-BA0F-81F316D236B9}" dt="2025-01-09T13:38:08.603" v="295" actId="47"/>
        <pc:sldMkLst>
          <pc:docMk/>
          <pc:sldMk cId="3892542704" sldId="431"/>
        </pc:sldMkLst>
      </pc:sldChg>
      <pc:sldChg chg="del">
        <pc:chgData name="Keyla Torreblanca" userId="ad8bb5f7-5a38-4901-9d9b-3b4f379fb9c7" providerId="ADAL" clId="{329FD01A-B38E-4A86-BA0F-81F316D236B9}" dt="2025-01-09T13:38:08.603" v="295" actId="47"/>
        <pc:sldMkLst>
          <pc:docMk/>
          <pc:sldMk cId="779472216" sldId="432"/>
        </pc:sldMkLst>
      </pc:sldChg>
      <pc:sldChg chg="del">
        <pc:chgData name="Keyla Torreblanca" userId="ad8bb5f7-5a38-4901-9d9b-3b4f379fb9c7" providerId="ADAL" clId="{329FD01A-B38E-4A86-BA0F-81F316D236B9}" dt="2025-01-09T13:38:08.603" v="295" actId="47"/>
        <pc:sldMkLst>
          <pc:docMk/>
          <pc:sldMk cId="3465535382" sldId="433"/>
        </pc:sldMkLst>
      </pc:sldChg>
      <pc:sldChg chg="del">
        <pc:chgData name="Keyla Torreblanca" userId="ad8bb5f7-5a38-4901-9d9b-3b4f379fb9c7" providerId="ADAL" clId="{329FD01A-B38E-4A86-BA0F-81F316D236B9}" dt="2025-01-09T13:38:08.603" v="295" actId="47"/>
        <pc:sldMkLst>
          <pc:docMk/>
          <pc:sldMk cId="2757181447" sldId="438"/>
        </pc:sldMkLst>
      </pc:sldChg>
      <pc:sldChg chg="del">
        <pc:chgData name="Keyla Torreblanca" userId="ad8bb5f7-5a38-4901-9d9b-3b4f379fb9c7" providerId="ADAL" clId="{329FD01A-B38E-4A86-BA0F-81F316D236B9}" dt="2025-01-09T13:38:08.603" v="295" actId="47"/>
        <pc:sldMkLst>
          <pc:docMk/>
          <pc:sldMk cId="3847896529" sldId="440"/>
        </pc:sldMkLst>
      </pc:sldChg>
      <pc:sldChg chg="del">
        <pc:chgData name="Keyla Torreblanca" userId="ad8bb5f7-5a38-4901-9d9b-3b4f379fb9c7" providerId="ADAL" clId="{329FD01A-B38E-4A86-BA0F-81F316D236B9}" dt="2025-01-09T13:38:08.603" v="295" actId="47"/>
        <pc:sldMkLst>
          <pc:docMk/>
          <pc:sldMk cId="1482645896" sldId="462"/>
        </pc:sldMkLst>
      </pc:sldChg>
      <pc:sldChg chg="del">
        <pc:chgData name="Keyla Torreblanca" userId="ad8bb5f7-5a38-4901-9d9b-3b4f379fb9c7" providerId="ADAL" clId="{329FD01A-B38E-4A86-BA0F-81F316D236B9}" dt="2025-01-09T13:38:08.603" v="295" actId="47"/>
        <pc:sldMkLst>
          <pc:docMk/>
          <pc:sldMk cId="2726082063" sldId="463"/>
        </pc:sldMkLst>
      </pc:sldChg>
      <pc:sldChg chg="del">
        <pc:chgData name="Keyla Torreblanca" userId="ad8bb5f7-5a38-4901-9d9b-3b4f379fb9c7" providerId="ADAL" clId="{329FD01A-B38E-4A86-BA0F-81F316D236B9}" dt="2025-01-09T13:38:08.603" v="295" actId="47"/>
        <pc:sldMkLst>
          <pc:docMk/>
          <pc:sldMk cId="2633733661" sldId="468"/>
        </pc:sldMkLst>
      </pc:sldChg>
      <pc:sldChg chg="del">
        <pc:chgData name="Keyla Torreblanca" userId="ad8bb5f7-5a38-4901-9d9b-3b4f379fb9c7" providerId="ADAL" clId="{329FD01A-B38E-4A86-BA0F-81F316D236B9}" dt="2025-01-09T13:38:08.603" v="295" actId="47"/>
        <pc:sldMkLst>
          <pc:docMk/>
          <pc:sldMk cId="1715711534" sldId="469"/>
        </pc:sldMkLst>
      </pc:sldChg>
      <pc:sldChg chg="del">
        <pc:chgData name="Keyla Torreblanca" userId="ad8bb5f7-5a38-4901-9d9b-3b4f379fb9c7" providerId="ADAL" clId="{329FD01A-B38E-4A86-BA0F-81F316D236B9}" dt="2025-01-09T13:38:08.603" v="295" actId="47"/>
        <pc:sldMkLst>
          <pc:docMk/>
          <pc:sldMk cId="3089565035" sldId="470"/>
        </pc:sldMkLst>
      </pc:sldChg>
      <pc:sldChg chg="del">
        <pc:chgData name="Keyla Torreblanca" userId="ad8bb5f7-5a38-4901-9d9b-3b4f379fb9c7" providerId="ADAL" clId="{329FD01A-B38E-4A86-BA0F-81F316D236B9}" dt="2025-01-09T13:38:08.603" v="295" actId="47"/>
        <pc:sldMkLst>
          <pc:docMk/>
          <pc:sldMk cId="1734718284" sldId="473"/>
        </pc:sldMkLst>
      </pc:sldChg>
      <pc:sldChg chg="del">
        <pc:chgData name="Keyla Torreblanca" userId="ad8bb5f7-5a38-4901-9d9b-3b4f379fb9c7" providerId="ADAL" clId="{329FD01A-B38E-4A86-BA0F-81F316D236B9}" dt="2025-01-09T13:38:08.603" v="295" actId="47"/>
        <pc:sldMkLst>
          <pc:docMk/>
          <pc:sldMk cId="1560370095" sldId="474"/>
        </pc:sldMkLst>
      </pc:sldChg>
      <pc:sldChg chg="del">
        <pc:chgData name="Keyla Torreblanca" userId="ad8bb5f7-5a38-4901-9d9b-3b4f379fb9c7" providerId="ADAL" clId="{329FD01A-B38E-4A86-BA0F-81F316D236B9}" dt="2025-01-09T13:38:08.603" v="295" actId="47"/>
        <pc:sldMkLst>
          <pc:docMk/>
          <pc:sldMk cId="1466220582" sldId="475"/>
        </pc:sldMkLst>
      </pc:sldChg>
      <pc:sldChg chg="del">
        <pc:chgData name="Keyla Torreblanca" userId="ad8bb5f7-5a38-4901-9d9b-3b4f379fb9c7" providerId="ADAL" clId="{329FD01A-B38E-4A86-BA0F-81F316D236B9}" dt="2025-01-09T13:38:08.603" v="295" actId="47"/>
        <pc:sldMkLst>
          <pc:docMk/>
          <pc:sldMk cId="1812831432" sldId="478"/>
        </pc:sldMkLst>
      </pc:sldChg>
      <pc:sldChg chg="del">
        <pc:chgData name="Keyla Torreblanca" userId="ad8bb5f7-5a38-4901-9d9b-3b4f379fb9c7" providerId="ADAL" clId="{329FD01A-B38E-4A86-BA0F-81F316D236B9}" dt="2025-01-09T13:38:08.603" v="295" actId="47"/>
        <pc:sldMkLst>
          <pc:docMk/>
          <pc:sldMk cId="1567478452" sldId="479"/>
        </pc:sldMkLst>
      </pc:sldChg>
      <pc:sldChg chg="del">
        <pc:chgData name="Keyla Torreblanca" userId="ad8bb5f7-5a38-4901-9d9b-3b4f379fb9c7" providerId="ADAL" clId="{329FD01A-B38E-4A86-BA0F-81F316D236B9}" dt="2025-01-09T13:38:08.603" v="295" actId="47"/>
        <pc:sldMkLst>
          <pc:docMk/>
          <pc:sldMk cId="3545826654" sldId="480"/>
        </pc:sldMkLst>
      </pc:sldChg>
      <pc:sldChg chg="del">
        <pc:chgData name="Keyla Torreblanca" userId="ad8bb5f7-5a38-4901-9d9b-3b4f379fb9c7" providerId="ADAL" clId="{329FD01A-B38E-4A86-BA0F-81F316D236B9}" dt="2025-01-09T13:38:08.603" v="295" actId="47"/>
        <pc:sldMkLst>
          <pc:docMk/>
          <pc:sldMk cId="3478293894" sldId="481"/>
        </pc:sldMkLst>
      </pc:sldChg>
      <pc:sldChg chg="del">
        <pc:chgData name="Keyla Torreblanca" userId="ad8bb5f7-5a38-4901-9d9b-3b4f379fb9c7" providerId="ADAL" clId="{329FD01A-B38E-4A86-BA0F-81F316D236B9}" dt="2025-01-09T13:38:08.603" v="295" actId="47"/>
        <pc:sldMkLst>
          <pc:docMk/>
          <pc:sldMk cId="3319656471" sldId="482"/>
        </pc:sldMkLst>
      </pc:sldChg>
      <pc:sldChg chg="del">
        <pc:chgData name="Keyla Torreblanca" userId="ad8bb5f7-5a38-4901-9d9b-3b4f379fb9c7" providerId="ADAL" clId="{329FD01A-B38E-4A86-BA0F-81F316D236B9}" dt="2025-01-09T13:38:08.603" v="295" actId="47"/>
        <pc:sldMkLst>
          <pc:docMk/>
          <pc:sldMk cId="356453764" sldId="483"/>
        </pc:sldMkLst>
      </pc:sldChg>
      <pc:sldChg chg="del">
        <pc:chgData name="Keyla Torreblanca" userId="ad8bb5f7-5a38-4901-9d9b-3b4f379fb9c7" providerId="ADAL" clId="{329FD01A-B38E-4A86-BA0F-81F316D236B9}" dt="2025-01-09T13:38:08.603" v="295" actId="47"/>
        <pc:sldMkLst>
          <pc:docMk/>
          <pc:sldMk cId="3045069803" sldId="484"/>
        </pc:sldMkLst>
      </pc:sldChg>
      <pc:sldChg chg="del">
        <pc:chgData name="Keyla Torreblanca" userId="ad8bb5f7-5a38-4901-9d9b-3b4f379fb9c7" providerId="ADAL" clId="{329FD01A-B38E-4A86-BA0F-81F316D236B9}" dt="2025-01-09T13:38:08.603" v="295" actId="47"/>
        <pc:sldMkLst>
          <pc:docMk/>
          <pc:sldMk cId="3027430718" sldId="485"/>
        </pc:sldMkLst>
      </pc:sldChg>
      <pc:sldChg chg="del">
        <pc:chgData name="Keyla Torreblanca" userId="ad8bb5f7-5a38-4901-9d9b-3b4f379fb9c7" providerId="ADAL" clId="{329FD01A-B38E-4A86-BA0F-81F316D236B9}" dt="2025-01-09T13:38:08.603" v="295" actId="47"/>
        <pc:sldMkLst>
          <pc:docMk/>
          <pc:sldMk cId="40805590" sldId="486"/>
        </pc:sldMkLst>
      </pc:sldChg>
      <pc:sldChg chg="del">
        <pc:chgData name="Keyla Torreblanca" userId="ad8bb5f7-5a38-4901-9d9b-3b4f379fb9c7" providerId="ADAL" clId="{329FD01A-B38E-4A86-BA0F-81F316D236B9}" dt="2025-01-09T13:38:08.603" v="295" actId="47"/>
        <pc:sldMkLst>
          <pc:docMk/>
          <pc:sldMk cId="4018160101" sldId="487"/>
        </pc:sldMkLst>
      </pc:sldChg>
      <pc:sldChg chg="del">
        <pc:chgData name="Keyla Torreblanca" userId="ad8bb5f7-5a38-4901-9d9b-3b4f379fb9c7" providerId="ADAL" clId="{329FD01A-B38E-4A86-BA0F-81F316D236B9}" dt="2025-01-09T13:38:08.603" v="295" actId="47"/>
        <pc:sldMkLst>
          <pc:docMk/>
          <pc:sldMk cId="194712985" sldId="488"/>
        </pc:sldMkLst>
      </pc:sldChg>
      <pc:sldChg chg="del">
        <pc:chgData name="Keyla Torreblanca" userId="ad8bb5f7-5a38-4901-9d9b-3b4f379fb9c7" providerId="ADAL" clId="{329FD01A-B38E-4A86-BA0F-81F316D236B9}" dt="2025-01-09T13:38:08.603" v="295" actId="47"/>
        <pc:sldMkLst>
          <pc:docMk/>
          <pc:sldMk cId="25750346" sldId="489"/>
        </pc:sldMkLst>
      </pc:sldChg>
      <pc:sldChg chg="del">
        <pc:chgData name="Keyla Torreblanca" userId="ad8bb5f7-5a38-4901-9d9b-3b4f379fb9c7" providerId="ADAL" clId="{329FD01A-B38E-4A86-BA0F-81F316D236B9}" dt="2025-01-09T13:38:08.603" v="295" actId="47"/>
        <pc:sldMkLst>
          <pc:docMk/>
          <pc:sldMk cId="511019438" sldId="490"/>
        </pc:sldMkLst>
      </pc:sldChg>
      <pc:sldChg chg="del">
        <pc:chgData name="Keyla Torreblanca" userId="ad8bb5f7-5a38-4901-9d9b-3b4f379fb9c7" providerId="ADAL" clId="{329FD01A-B38E-4A86-BA0F-81F316D236B9}" dt="2025-01-09T13:38:08.603" v="295" actId="47"/>
        <pc:sldMkLst>
          <pc:docMk/>
          <pc:sldMk cId="1368038147" sldId="491"/>
        </pc:sldMkLst>
      </pc:sldChg>
      <pc:sldChg chg="del">
        <pc:chgData name="Keyla Torreblanca" userId="ad8bb5f7-5a38-4901-9d9b-3b4f379fb9c7" providerId="ADAL" clId="{329FD01A-B38E-4A86-BA0F-81F316D236B9}" dt="2025-01-09T13:38:08.603" v="295" actId="47"/>
        <pc:sldMkLst>
          <pc:docMk/>
          <pc:sldMk cId="10971350" sldId="492"/>
        </pc:sldMkLst>
      </pc:sldChg>
      <pc:sldChg chg="del">
        <pc:chgData name="Keyla Torreblanca" userId="ad8bb5f7-5a38-4901-9d9b-3b4f379fb9c7" providerId="ADAL" clId="{329FD01A-B38E-4A86-BA0F-81F316D236B9}" dt="2025-01-09T13:38:08.603" v="295" actId="47"/>
        <pc:sldMkLst>
          <pc:docMk/>
          <pc:sldMk cId="2230615730" sldId="493"/>
        </pc:sldMkLst>
      </pc:sldChg>
      <pc:sldChg chg="del">
        <pc:chgData name="Keyla Torreblanca" userId="ad8bb5f7-5a38-4901-9d9b-3b4f379fb9c7" providerId="ADAL" clId="{329FD01A-B38E-4A86-BA0F-81F316D236B9}" dt="2025-01-09T13:38:08.603" v="295" actId="47"/>
        <pc:sldMkLst>
          <pc:docMk/>
          <pc:sldMk cId="4116772457" sldId="494"/>
        </pc:sldMkLst>
      </pc:sldChg>
      <pc:sldChg chg="del">
        <pc:chgData name="Keyla Torreblanca" userId="ad8bb5f7-5a38-4901-9d9b-3b4f379fb9c7" providerId="ADAL" clId="{329FD01A-B38E-4A86-BA0F-81F316D236B9}" dt="2025-01-09T13:38:08.603" v="295" actId="47"/>
        <pc:sldMkLst>
          <pc:docMk/>
          <pc:sldMk cId="2026028285" sldId="495"/>
        </pc:sldMkLst>
      </pc:sldChg>
      <pc:sldChg chg="del">
        <pc:chgData name="Keyla Torreblanca" userId="ad8bb5f7-5a38-4901-9d9b-3b4f379fb9c7" providerId="ADAL" clId="{329FD01A-B38E-4A86-BA0F-81F316D236B9}" dt="2025-01-09T13:38:08.603" v="295" actId="47"/>
        <pc:sldMkLst>
          <pc:docMk/>
          <pc:sldMk cId="2933765053" sldId="496"/>
        </pc:sldMkLst>
      </pc:sldChg>
      <pc:sldChg chg="del">
        <pc:chgData name="Keyla Torreblanca" userId="ad8bb5f7-5a38-4901-9d9b-3b4f379fb9c7" providerId="ADAL" clId="{329FD01A-B38E-4A86-BA0F-81F316D236B9}" dt="2025-01-09T13:38:08.603" v="295" actId="47"/>
        <pc:sldMkLst>
          <pc:docMk/>
          <pc:sldMk cId="1577968975" sldId="497"/>
        </pc:sldMkLst>
      </pc:sldChg>
      <pc:sldChg chg="del">
        <pc:chgData name="Keyla Torreblanca" userId="ad8bb5f7-5a38-4901-9d9b-3b4f379fb9c7" providerId="ADAL" clId="{329FD01A-B38E-4A86-BA0F-81F316D236B9}" dt="2025-01-09T13:38:08.603" v="295" actId="47"/>
        <pc:sldMkLst>
          <pc:docMk/>
          <pc:sldMk cId="721057555" sldId="498"/>
        </pc:sldMkLst>
      </pc:sldChg>
      <pc:sldChg chg="del">
        <pc:chgData name="Keyla Torreblanca" userId="ad8bb5f7-5a38-4901-9d9b-3b4f379fb9c7" providerId="ADAL" clId="{329FD01A-B38E-4A86-BA0F-81F316D236B9}" dt="2025-01-09T13:38:08.603" v="295" actId="47"/>
        <pc:sldMkLst>
          <pc:docMk/>
          <pc:sldMk cId="2618138991" sldId="499"/>
        </pc:sldMkLst>
      </pc:sldChg>
      <pc:sldChg chg="del">
        <pc:chgData name="Keyla Torreblanca" userId="ad8bb5f7-5a38-4901-9d9b-3b4f379fb9c7" providerId="ADAL" clId="{329FD01A-B38E-4A86-BA0F-81F316D236B9}" dt="2025-01-09T13:38:08.603" v="295" actId="47"/>
        <pc:sldMkLst>
          <pc:docMk/>
          <pc:sldMk cId="3947977084" sldId="500"/>
        </pc:sldMkLst>
      </pc:sldChg>
      <pc:sldChg chg="del">
        <pc:chgData name="Keyla Torreblanca" userId="ad8bb5f7-5a38-4901-9d9b-3b4f379fb9c7" providerId="ADAL" clId="{329FD01A-B38E-4A86-BA0F-81F316D236B9}" dt="2025-01-09T13:38:08.603" v="295" actId="47"/>
        <pc:sldMkLst>
          <pc:docMk/>
          <pc:sldMk cId="154736943" sldId="501"/>
        </pc:sldMkLst>
      </pc:sldChg>
      <pc:sldChg chg="del">
        <pc:chgData name="Keyla Torreblanca" userId="ad8bb5f7-5a38-4901-9d9b-3b4f379fb9c7" providerId="ADAL" clId="{329FD01A-B38E-4A86-BA0F-81F316D236B9}" dt="2025-01-09T13:38:08.603" v="295" actId="47"/>
        <pc:sldMkLst>
          <pc:docMk/>
          <pc:sldMk cId="2234034988" sldId="502"/>
        </pc:sldMkLst>
      </pc:sldChg>
      <pc:sldChg chg="del">
        <pc:chgData name="Keyla Torreblanca" userId="ad8bb5f7-5a38-4901-9d9b-3b4f379fb9c7" providerId="ADAL" clId="{329FD01A-B38E-4A86-BA0F-81F316D236B9}" dt="2025-01-09T13:38:08.603" v="295" actId="47"/>
        <pc:sldMkLst>
          <pc:docMk/>
          <pc:sldMk cId="1044956685" sldId="503"/>
        </pc:sldMkLst>
      </pc:sldChg>
      <pc:sldChg chg="del">
        <pc:chgData name="Keyla Torreblanca" userId="ad8bb5f7-5a38-4901-9d9b-3b4f379fb9c7" providerId="ADAL" clId="{329FD01A-B38E-4A86-BA0F-81F316D236B9}" dt="2025-01-09T13:38:08.603" v="295" actId="47"/>
        <pc:sldMkLst>
          <pc:docMk/>
          <pc:sldMk cId="2438278931" sldId="504"/>
        </pc:sldMkLst>
      </pc:sldChg>
      <pc:sldChg chg="del">
        <pc:chgData name="Keyla Torreblanca" userId="ad8bb5f7-5a38-4901-9d9b-3b4f379fb9c7" providerId="ADAL" clId="{329FD01A-B38E-4A86-BA0F-81F316D236B9}" dt="2025-01-09T13:38:08.603" v="295" actId="47"/>
        <pc:sldMkLst>
          <pc:docMk/>
          <pc:sldMk cId="4061497435" sldId="505"/>
        </pc:sldMkLst>
      </pc:sldChg>
      <pc:sldChg chg="del">
        <pc:chgData name="Keyla Torreblanca" userId="ad8bb5f7-5a38-4901-9d9b-3b4f379fb9c7" providerId="ADAL" clId="{329FD01A-B38E-4A86-BA0F-81F316D236B9}" dt="2025-01-09T13:38:08.603" v="295" actId="47"/>
        <pc:sldMkLst>
          <pc:docMk/>
          <pc:sldMk cId="471626209" sldId="512"/>
        </pc:sldMkLst>
      </pc:sldChg>
      <pc:sldChg chg="del">
        <pc:chgData name="Keyla Torreblanca" userId="ad8bb5f7-5a38-4901-9d9b-3b4f379fb9c7" providerId="ADAL" clId="{329FD01A-B38E-4A86-BA0F-81F316D236B9}" dt="2025-01-09T13:38:08.603" v="295" actId="47"/>
        <pc:sldMkLst>
          <pc:docMk/>
          <pc:sldMk cId="4193960625" sldId="513"/>
        </pc:sldMkLst>
      </pc:sldChg>
      <pc:sldChg chg="del">
        <pc:chgData name="Keyla Torreblanca" userId="ad8bb5f7-5a38-4901-9d9b-3b4f379fb9c7" providerId="ADAL" clId="{329FD01A-B38E-4A86-BA0F-81F316D236B9}" dt="2025-01-09T13:38:08.603" v="295" actId="47"/>
        <pc:sldMkLst>
          <pc:docMk/>
          <pc:sldMk cId="1232988331" sldId="514"/>
        </pc:sldMkLst>
      </pc:sldChg>
      <pc:sldChg chg="del">
        <pc:chgData name="Keyla Torreblanca" userId="ad8bb5f7-5a38-4901-9d9b-3b4f379fb9c7" providerId="ADAL" clId="{329FD01A-B38E-4A86-BA0F-81F316D236B9}" dt="2025-01-09T13:38:08.603" v="295" actId="47"/>
        <pc:sldMkLst>
          <pc:docMk/>
          <pc:sldMk cId="1135852145" sldId="515"/>
        </pc:sldMkLst>
      </pc:sldChg>
      <pc:sldChg chg="del">
        <pc:chgData name="Keyla Torreblanca" userId="ad8bb5f7-5a38-4901-9d9b-3b4f379fb9c7" providerId="ADAL" clId="{329FD01A-B38E-4A86-BA0F-81F316D236B9}" dt="2025-01-09T13:38:08.603" v="295" actId="47"/>
        <pc:sldMkLst>
          <pc:docMk/>
          <pc:sldMk cId="1362983400" sldId="516"/>
        </pc:sldMkLst>
      </pc:sldChg>
      <pc:sldChg chg="del">
        <pc:chgData name="Keyla Torreblanca" userId="ad8bb5f7-5a38-4901-9d9b-3b4f379fb9c7" providerId="ADAL" clId="{329FD01A-B38E-4A86-BA0F-81F316D236B9}" dt="2025-01-09T13:38:08.603" v="295" actId="47"/>
        <pc:sldMkLst>
          <pc:docMk/>
          <pc:sldMk cId="3213607878" sldId="517"/>
        </pc:sldMkLst>
      </pc:sldChg>
      <pc:sldChg chg="del">
        <pc:chgData name="Keyla Torreblanca" userId="ad8bb5f7-5a38-4901-9d9b-3b4f379fb9c7" providerId="ADAL" clId="{329FD01A-B38E-4A86-BA0F-81F316D236B9}" dt="2025-01-09T13:38:08.603" v="295" actId="47"/>
        <pc:sldMkLst>
          <pc:docMk/>
          <pc:sldMk cId="3399925509" sldId="518"/>
        </pc:sldMkLst>
      </pc:sldChg>
      <pc:sldChg chg="del">
        <pc:chgData name="Keyla Torreblanca" userId="ad8bb5f7-5a38-4901-9d9b-3b4f379fb9c7" providerId="ADAL" clId="{329FD01A-B38E-4A86-BA0F-81F316D236B9}" dt="2025-01-09T13:38:08.603" v="295" actId="47"/>
        <pc:sldMkLst>
          <pc:docMk/>
          <pc:sldMk cId="1458809930" sldId="519"/>
        </pc:sldMkLst>
      </pc:sldChg>
      <pc:sldChg chg="del">
        <pc:chgData name="Keyla Torreblanca" userId="ad8bb5f7-5a38-4901-9d9b-3b4f379fb9c7" providerId="ADAL" clId="{329FD01A-B38E-4A86-BA0F-81F316D236B9}" dt="2025-01-09T13:38:08.603" v="295" actId="47"/>
        <pc:sldMkLst>
          <pc:docMk/>
          <pc:sldMk cId="3771991596" sldId="520"/>
        </pc:sldMkLst>
      </pc:sldChg>
      <pc:sldChg chg="del">
        <pc:chgData name="Keyla Torreblanca" userId="ad8bb5f7-5a38-4901-9d9b-3b4f379fb9c7" providerId="ADAL" clId="{329FD01A-B38E-4A86-BA0F-81F316D236B9}" dt="2025-01-09T13:38:08.603" v="295" actId="47"/>
        <pc:sldMkLst>
          <pc:docMk/>
          <pc:sldMk cId="2846791208" sldId="521"/>
        </pc:sldMkLst>
      </pc:sldChg>
      <pc:sldChg chg="del">
        <pc:chgData name="Keyla Torreblanca" userId="ad8bb5f7-5a38-4901-9d9b-3b4f379fb9c7" providerId="ADAL" clId="{329FD01A-B38E-4A86-BA0F-81F316D236B9}" dt="2025-01-09T13:38:08.603" v="295" actId="47"/>
        <pc:sldMkLst>
          <pc:docMk/>
          <pc:sldMk cId="4171154770" sldId="522"/>
        </pc:sldMkLst>
      </pc:sldChg>
      <pc:sldChg chg="del">
        <pc:chgData name="Keyla Torreblanca" userId="ad8bb5f7-5a38-4901-9d9b-3b4f379fb9c7" providerId="ADAL" clId="{329FD01A-B38E-4A86-BA0F-81F316D236B9}" dt="2025-01-09T13:38:08.603" v="295" actId="47"/>
        <pc:sldMkLst>
          <pc:docMk/>
          <pc:sldMk cId="4035262084" sldId="523"/>
        </pc:sldMkLst>
      </pc:sldChg>
      <pc:sldChg chg="del">
        <pc:chgData name="Keyla Torreblanca" userId="ad8bb5f7-5a38-4901-9d9b-3b4f379fb9c7" providerId="ADAL" clId="{329FD01A-B38E-4A86-BA0F-81F316D236B9}" dt="2025-01-09T13:38:08.603" v="295" actId="47"/>
        <pc:sldMkLst>
          <pc:docMk/>
          <pc:sldMk cId="3160074041" sldId="524"/>
        </pc:sldMkLst>
      </pc:sldChg>
      <pc:sldChg chg="del">
        <pc:chgData name="Keyla Torreblanca" userId="ad8bb5f7-5a38-4901-9d9b-3b4f379fb9c7" providerId="ADAL" clId="{329FD01A-B38E-4A86-BA0F-81F316D236B9}" dt="2025-01-09T13:38:08.603" v="295" actId="47"/>
        <pc:sldMkLst>
          <pc:docMk/>
          <pc:sldMk cId="1343732966" sldId="525"/>
        </pc:sldMkLst>
      </pc:sldChg>
      <pc:sldChg chg="del">
        <pc:chgData name="Keyla Torreblanca" userId="ad8bb5f7-5a38-4901-9d9b-3b4f379fb9c7" providerId="ADAL" clId="{329FD01A-B38E-4A86-BA0F-81F316D236B9}" dt="2025-01-09T13:38:08.603" v="295" actId="47"/>
        <pc:sldMkLst>
          <pc:docMk/>
          <pc:sldMk cId="1438746698" sldId="526"/>
        </pc:sldMkLst>
      </pc:sldChg>
      <pc:sldChg chg="del">
        <pc:chgData name="Keyla Torreblanca" userId="ad8bb5f7-5a38-4901-9d9b-3b4f379fb9c7" providerId="ADAL" clId="{329FD01A-B38E-4A86-BA0F-81F316D236B9}" dt="2025-01-09T13:38:08.603" v="295" actId="47"/>
        <pc:sldMkLst>
          <pc:docMk/>
          <pc:sldMk cId="1695456298" sldId="527"/>
        </pc:sldMkLst>
      </pc:sldChg>
      <pc:sldChg chg="del">
        <pc:chgData name="Keyla Torreblanca" userId="ad8bb5f7-5a38-4901-9d9b-3b4f379fb9c7" providerId="ADAL" clId="{329FD01A-B38E-4A86-BA0F-81F316D236B9}" dt="2025-01-09T13:38:08.603" v="295" actId="47"/>
        <pc:sldMkLst>
          <pc:docMk/>
          <pc:sldMk cId="2767119394" sldId="528"/>
        </pc:sldMkLst>
      </pc:sldChg>
      <pc:sldChg chg="del">
        <pc:chgData name="Keyla Torreblanca" userId="ad8bb5f7-5a38-4901-9d9b-3b4f379fb9c7" providerId="ADAL" clId="{329FD01A-B38E-4A86-BA0F-81F316D236B9}" dt="2025-01-09T13:38:08.603" v="295" actId="47"/>
        <pc:sldMkLst>
          <pc:docMk/>
          <pc:sldMk cId="3327733295" sldId="529"/>
        </pc:sldMkLst>
      </pc:sldChg>
      <pc:sldChg chg="del">
        <pc:chgData name="Keyla Torreblanca" userId="ad8bb5f7-5a38-4901-9d9b-3b4f379fb9c7" providerId="ADAL" clId="{329FD01A-B38E-4A86-BA0F-81F316D236B9}" dt="2025-01-09T13:38:08.603" v="295" actId="47"/>
        <pc:sldMkLst>
          <pc:docMk/>
          <pc:sldMk cId="1358612136" sldId="530"/>
        </pc:sldMkLst>
      </pc:sldChg>
      <pc:sldChg chg="del">
        <pc:chgData name="Keyla Torreblanca" userId="ad8bb5f7-5a38-4901-9d9b-3b4f379fb9c7" providerId="ADAL" clId="{329FD01A-B38E-4A86-BA0F-81F316D236B9}" dt="2025-01-09T13:38:08.603" v="295" actId="47"/>
        <pc:sldMkLst>
          <pc:docMk/>
          <pc:sldMk cId="3932257957" sldId="531"/>
        </pc:sldMkLst>
      </pc:sldChg>
      <pc:sldChg chg="del">
        <pc:chgData name="Keyla Torreblanca" userId="ad8bb5f7-5a38-4901-9d9b-3b4f379fb9c7" providerId="ADAL" clId="{329FD01A-B38E-4A86-BA0F-81F316D236B9}" dt="2025-01-09T13:38:08.603" v="295" actId="47"/>
        <pc:sldMkLst>
          <pc:docMk/>
          <pc:sldMk cId="919642759" sldId="532"/>
        </pc:sldMkLst>
      </pc:sldChg>
      <pc:sldChg chg="addSp delSp modSp mod">
        <pc:chgData name="Keyla Torreblanca" userId="ad8bb5f7-5a38-4901-9d9b-3b4f379fb9c7" providerId="ADAL" clId="{329FD01A-B38E-4A86-BA0F-81F316D236B9}" dt="2025-01-09T13:17:02.226" v="294" actId="478"/>
        <pc:sldMkLst>
          <pc:docMk/>
          <pc:sldMk cId="3887338950" sldId="533"/>
        </pc:sldMkLst>
        <pc:spChg chg="del">
          <ac:chgData name="Keyla Torreblanca" userId="ad8bb5f7-5a38-4901-9d9b-3b4f379fb9c7" providerId="ADAL" clId="{329FD01A-B38E-4A86-BA0F-81F316D236B9}" dt="2025-01-09T13:16:56.344" v="292" actId="478"/>
          <ac:spMkLst>
            <pc:docMk/>
            <pc:sldMk cId="3887338950" sldId="533"/>
            <ac:spMk id="2" creationId="{E9BF24E0-1A67-2685-2A33-34ACF35ECBC0}"/>
          </ac:spMkLst>
        </pc:spChg>
        <pc:spChg chg="del">
          <ac:chgData name="Keyla Torreblanca" userId="ad8bb5f7-5a38-4901-9d9b-3b4f379fb9c7" providerId="ADAL" clId="{329FD01A-B38E-4A86-BA0F-81F316D236B9}" dt="2025-01-09T13:16:54.432" v="291" actId="478"/>
          <ac:spMkLst>
            <pc:docMk/>
            <pc:sldMk cId="3887338950" sldId="533"/>
            <ac:spMk id="4" creationId="{72DE9FEA-54B5-5236-83BC-75D90F4663F5}"/>
          </ac:spMkLst>
        </pc:spChg>
        <pc:spChg chg="add del mod">
          <ac:chgData name="Keyla Torreblanca" userId="ad8bb5f7-5a38-4901-9d9b-3b4f379fb9c7" providerId="ADAL" clId="{329FD01A-B38E-4A86-BA0F-81F316D236B9}" dt="2025-01-09T13:17:02.226" v="294" actId="478"/>
          <ac:spMkLst>
            <pc:docMk/>
            <pc:sldMk cId="3887338950" sldId="533"/>
            <ac:spMk id="7" creationId="{3FE6537C-506D-0EE3-C564-2017DA2E0D5C}"/>
          </ac:spMkLst>
        </pc:spChg>
        <pc:spChg chg="add del mod">
          <ac:chgData name="Keyla Torreblanca" userId="ad8bb5f7-5a38-4901-9d9b-3b4f379fb9c7" providerId="ADAL" clId="{329FD01A-B38E-4A86-BA0F-81F316D236B9}" dt="2025-01-09T13:16:59.769" v="293" actId="478"/>
          <ac:spMkLst>
            <pc:docMk/>
            <pc:sldMk cId="3887338950" sldId="533"/>
            <ac:spMk id="9" creationId="{1EF28903-9A72-78B9-C2BC-FB31EDE9ACA1}"/>
          </ac:spMkLst>
        </pc:spChg>
      </pc:sldChg>
      <pc:sldChg chg="addSp delSp modSp add mod ord">
        <pc:chgData name="Keyla Torreblanca" userId="ad8bb5f7-5a38-4901-9d9b-3b4f379fb9c7" providerId="ADAL" clId="{329FD01A-B38E-4A86-BA0F-81F316D236B9}" dt="2025-01-09T15:25:47.947" v="308" actId="255"/>
        <pc:sldMkLst>
          <pc:docMk/>
          <pc:sldMk cId="357107290" sldId="534"/>
        </pc:sldMkLst>
        <pc:spChg chg="mod">
          <ac:chgData name="Keyla Torreblanca" userId="ad8bb5f7-5a38-4901-9d9b-3b4f379fb9c7" providerId="ADAL" clId="{329FD01A-B38E-4A86-BA0F-81F316D236B9}" dt="2025-01-09T15:24:51.663" v="299"/>
          <ac:spMkLst>
            <pc:docMk/>
            <pc:sldMk cId="357107290" sldId="534"/>
            <ac:spMk id="5" creationId="{6518C03D-B1F2-2779-92F9-9A35654D46D4}"/>
          </ac:spMkLst>
        </pc:spChg>
        <pc:spChg chg="del">
          <ac:chgData name="Keyla Torreblanca" userId="ad8bb5f7-5a38-4901-9d9b-3b4f379fb9c7" providerId="ADAL" clId="{329FD01A-B38E-4A86-BA0F-81F316D236B9}" dt="2025-01-09T15:25:19.450" v="305" actId="478"/>
          <ac:spMkLst>
            <pc:docMk/>
            <pc:sldMk cId="357107290" sldId="534"/>
            <ac:spMk id="6" creationId="{76C6A8C4-F2EF-D21D-CDBD-F72ACC6FA511}"/>
          </ac:spMkLst>
        </pc:spChg>
        <pc:spChg chg="del">
          <ac:chgData name="Keyla Torreblanca" userId="ad8bb5f7-5a38-4901-9d9b-3b4f379fb9c7" providerId="ADAL" clId="{329FD01A-B38E-4A86-BA0F-81F316D236B9}" dt="2025-01-09T15:25:04.684" v="302" actId="478"/>
          <ac:spMkLst>
            <pc:docMk/>
            <pc:sldMk cId="357107290" sldId="534"/>
            <ac:spMk id="13" creationId="{5C16D05F-B758-5C7F-8210-6DF238A5D2CC}"/>
          </ac:spMkLst>
        </pc:spChg>
        <pc:spChg chg="del">
          <ac:chgData name="Keyla Torreblanca" userId="ad8bb5f7-5a38-4901-9d9b-3b4f379fb9c7" providerId="ADAL" clId="{329FD01A-B38E-4A86-BA0F-81F316D236B9}" dt="2025-01-09T15:25:10.203" v="304" actId="478"/>
          <ac:spMkLst>
            <pc:docMk/>
            <pc:sldMk cId="357107290" sldId="534"/>
            <ac:spMk id="16" creationId="{30687C88-C7F2-8869-AA0A-5EE8B31729FF}"/>
          </ac:spMkLst>
        </pc:spChg>
        <pc:spChg chg="del">
          <ac:chgData name="Keyla Torreblanca" userId="ad8bb5f7-5a38-4901-9d9b-3b4f379fb9c7" providerId="ADAL" clId="{329FD01A-B38E-4A86-BA0F-81F316D236B9}" dt="2025-01-09T15:25:06.798" v="303" actId="478"/>
          <ac:spMkLst>
            <pc:docMk/>
            <pc:sldMk cId="357107290" sldId="534"/>
            <ac:spMk id="17" creationId="{6A049815-2155-7F73-8C08-719272F4D16B}"/>
          </ac:spMkLst>
        </pc:spChg>
        <pc:graphicFrameChg chg="add mod modGraphic">
          <ac:chgData name="Keyla Torreblanca" userId="ad8bb5f7-5a38-4901-9d9b-3b4f379fb9c7" providerId="ADAL" clId="{329FD01A-B38E-4A86-BA0F-81F316D236B9}" dt="2025-01-09T15:25:47.947" v="308" actId="255"/>
          <ac:graphicFrameMkLst>
            <pc:docMk/>
            <pc:sldMk cId="357107290" sldId="534"/>
            <ac:graphicFrameMk id="2" creationId="{7EBE4C6E-0487-4B1C-8420-8A402CA5498F}"/>
          </ac:graphicFrameMkLst>
        </pc:graphicFrameChg>
        <pc:picChg chg="del">
          <ac:chgData name="Keyla Torreblanca" userId="ad8bb5f7-5a38-4901-9d9b-3b4f379fb9c7" providerId="ADAL" clId="{329FD01A-B38E-4A86-BA0F-81F316D236B9}" dt="2025-01-09T15:25:00.087" v="300" actId="478"/>
          <ac:picMkLst>
            <pc:docMk/>
            <pc:sldMk cId="357107290" sldId="534"/>
            <ac:picMk id="14" creationId="{2C35E062-0C39-D0B9-4396-4E6617B9EF7E}"/>
          </ac:picMkLst>
        </pc:picChg>
        <pc:picChg chg="del">
          <ac:chgData name="Keyla Torreblanca" userId="ad8bb5f7-5a38-4901-9d9b-3b4f379fb9c7" providerId="ADAL" clId="{329FD01A-B38E-4A86-BA0F-81F316D236B9}" dt="2025-01-09T15:25:33.289" v="306" actId="478"/>
          <ac:picMkLst>
            <pc:docMk/>
            <pc:sldMk cId="357107290" sldId="534"/>
            <ac:picMk id="15" creationId="{75FE1B7F-FC74-F65E-CB06-FF82AFEE6161}"/>
          </ac:picMkLst>
        </pc:picChg>
      </pc:sldChg>
      <pc:sldChg chg="del">
        <pc:chgData name="Keyla Torreblanca" userId="ad8bb5f7-5a38-4901-9d9b-3b4f379fb9c7" providerId="ADAL" clId="{329FD01A-B38E-4A86-BA0F-81F316D236B9}" dt="2025-01-09T13:38:08.603" v="295" actId="47"/>
        <pc:sldMkLst>
          <pc:docMk/>
          <pc:sldMk cId="2000665080" sldId="534"/>
        </pc:sldMkLst>
      </pc:sldChg>
      <pc:sldChg chg="del">
        <pc:chgData name="Keyla Torreblanca" userId="ad8bb5f7-5a38-4901-9d9b-3b4f379fb9c7" providerId="ADAL" clId="{329FD01A-B38E-4A86-BA0F-81F316D236B9}" dt="2025-01-09T13:38:08.603" v="295" actId="47"/>
        <pc:sldMkLst>
          <pc:docMk/>
          <pc:sldMk cId="910393533" sldId="535"/>
        </pc:sldMkLst>
      </pc:sldChg>
      <pc:sldMasterChg chg="delSldLayout">
        <pc:chgData name="Keyla Torreblanca" userId="ad8bb5f7-5a38-4901-9d9b-3b4f379fb9c7" providerId="ADAL" clId="{329FD01A-B38E-4A86-BA0F-81F316D236B9}" dt="2025-01-09T13:38:08.603" v="295" actId="47"/>
        <pc:sldMasterMkLst>
          <pc:docMk/>
          <pc:sldMasterMk cId="4025339544" sldId="2147483660"/>
        </pc:sldMasterMkLst>
        <pc:sldLayoutChg chg="del">
          <pc:chgData name="Keyla Torreblanca" userId="ad8bb5f7-5a38-4901-9d9b-3b4f379fb9c7" providerId="ADAL" clId="{329FD01A-B38E-4A86-BA0F-81F316D236B9}" dt="2025-01-09T13:38:08.603" v="295" actId="47"/>
          <pc:sldLayoutMkLst>
            <pc:docMk/>
            <pc:sldMasterMk cId="4025339544" sldId="2147483660"/>
            <pc:sldLayoutMk cId="1934904861" sldId="2147483667"/>
          </pc:sldLayoutMkLst>
        </pc:sldLayoutChg>
      </pc:sldMasterChg>
    </pc:docChg>
  </pc:docChgLst>
  <pc:docChgLst>
    <pc:chgData name="Keyla Torreblanca" userId="ad8bb5f7-5a38-4901-9d9b-3b4f379fb9c7" providerId="ADAL" clId="{FC4077CF-9223-40A8-8AFD-07117AF74436}"/>
    <pc:docChg chg="modSld">
      <pc:chgData name="Keyla Torreblanca" userId="ad8bb5f7-5a38-4901-9d9b-3b4f379fb9c7" providerId="ADAL" clId="{FC4077CF-9223-40A8-8AFD-07117AF74436}" dt="2025-01-09T12:51:28.509" v="29" actId="113"/>
      <pc:docMkLst>
        <pc:docMk/>
      </pc:docMkLst>
      <pc:sldChg chg="modSp mod">
        <pc:chgData name="Keyla Torreblanca" userId="ad8bb5f7-5a38-4901-9d9b-3b4f379fb9c7" providerId="ADAL" clId="{FC4077CF-9223-40A8-8AFD-07117AF74436}" dt="2025-01-09T12:51:28.509" v="29" actId="113"/>
        <pc:sldMkLst>
          <pc:docMk/>
          <pc:sldMk cId="1105740056" sldId="424"/>
        </pc:sldMkLst>
        <pc:spChg chg="mod">
          <ac:chgData name="Keyla Torreblanca" userId="ad8bb5f7-5a38-4901-9d9b-3b4f379fb9c7" providerId="ADAL" clId="{FC4077CF-9223-40A8-8AFD-07117AF74436}" dt="2025-01-09T12:51:28.509" v="29" actId="113"/>
          <ac:spMkLst>
            <pc:docMk/>
            <pc:sldMk cId="1105740056" sldId="424"/>
            <ac:spMk id="16" creationId="{EF311DD0-1D61-AFDC-54E6-6C11EA644593}"/>
          </ac:spMkLst>
        </pc:spChg>
      </pc:sldChg>
      <pc:sldChg chg="modSp mod">
        <pc:chgData name="Keyla Torreblanca" userId="ad8bb5f7-5a38-4901-9d9b-3b4f379fb9c7" providerId="ADAL" clId="{FC4077CF-9223-40A8-8AFD-07117AF74436}" dt="2025-01-09T12:48:51.806" v="25" actId="20577"/>
        <pc:sldMkLst>
          <pc:docMk/>
          <pc:sldMk cId="637598515" sldId="464"/>
        </pc:sldMkLst>
        <pc:spChg chg="mod">
          <ac:chgData name="Keyla Torreblanca" userId="ad8bb5f7-5a38-4901-9d9b-3b4f379fb9c7" providerId="ADAL" clId="{FC4077CF-9223-40A8-8AFD-07117AF74436}" dt="2025-01-09T12:48:51.806" v="25" actId="20577"/>
          <ac:spMkLst>
            <pc:docMk/>
            <pc:sldMk cId="637598515" sldId="464"/>
            <ac:spMk id="7" creationId="{8BE4581A-8D2E-4BCC-8B45-C36D954E18A2}"/>
          </ac:spMkLst>
        </pc:spChg>
      </pc:sldChg>
      <pc:sldChg chg="modSp mod">
        <pc:chgData name="Keyla Torreblanca" userId="ad8bb5f7-5a38-4901-9d9b-3b4f379fb9c7" providerId="ADAL" clId="{FC4077CF-9223-40A8-8AFD-07117AF74436}" dt="2025-01-09T12:50:56.813" v="28" actId="14100"/>
        <pc:sldMkLst>
          <pc:docMk/>
          <pc:sldMk cId="810247019" sldId="467"/>
        </pc:sldMkLst>
        <pc:picChg chg="mod">
          <ac:chgData name="Keyla Torreblanca" userId="ad8bb5f7-5a38-4901-9d9b-3b4f379fb9c7" providerId="ADAL" clId="{FC4077CF-9223-40A8-8AFD-07117AF74436}" dt="2025-01-09T12:50:56.813" v="28" actId="14100"/>
          <ac:picMkLst>
            <pc:docMk/>
            <pc:sldMk cId="810247019" sldId="467"/>
            <ac:picMk id="7" creationId="{50B1AF3F-9A60-DA54-0A99-25820E726641}"/>
          </ac:picMkLst>
        </pc:picChg>
        <pc:picChg chg="mod">
          <ac:chgData name="Keyla Torreblanca" userId="ad8bb5f7-5a38-4901-9d9b-3b4f379fb9c7" providerId="ADAL" clId="{FC4077CF-9223-40A8-8AFD-07117AF74436}" dt="2025-01-09T12:50:48.799" v="27" actId="14100"/>
          <ac:picMkLst>
            <pc:docMk/>
            <pc:sldMk cId="810247019" sldId="467"/>
            <ac:picMk id="8" creationId="{3F40489A-B89A-8B56-8AFF-99A07406CD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A21E5-6875-41F2-A842-DB817C7388F3}" type="datetimeFigureOut">
              <a:rPr lang="es-CL" smtClean="0"/>
              <a:t>09-01-2025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DDA7B-6F62-412B-B203-6296D4F6FE73}" type="slidenum">
              <a:rPr lang="es-CL" smtClean="0"/>
              <a:t>‹Nº›</a:t>
            </a:fld>
            <a:endParaRPr lang="es-CL"/>
          </a:p>
        </p:txBody>
      </p:sp>
    </p:spTree>
    <p:extLst>
      <p:ext uri="{BB962C8B-B14F-4D97-AF65-F5344CB8AC3E}">
        <p14:creationId xmlns:p14="http://schemas.microsoft.com/office/powerpoint/2010/main" val="1904937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680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4672A945-3143-B8B7-0DAF-BFF8CEAB2DAA}"/>
            </a:ext>
          </a:extLst>
        </p:cNvPr>
        <p:cNvGrpSpPr/>
        <p:nvPr/>
      </p:nvGrpSpPr>
      <p:grpSpPr>
        <a:xfrm>
          <a:off x="0" y="0"/>
          <a:ext cx="0" cy="0"/>
          <a:chOff x="0" y="0"/>
          <a:chExt cx="0" cy="0"/>
        </a:xfrm>
      </p:grpSpPr>
      <p:sp>
        <p:nvSpPr>
          <p:cNvPr id="184" name="Google Shape;184;g138457aea8f_2_81:notes">
            <a:extLst>
              <a:ext uri="{FF2B5EF4-FFF2-40B4-BE49-F238E27FC236}">
                <a16:creationId xmlns:a16="http://schemas.microsoft.com/office/drawing/2014/main" id="{6BA6F044-9687-180A-1BDE-E4CE500F01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a:extLst>
              <a:ext uri="{FF2B5EF4-FFF2-40B4-BE49-F238E27FC236}">
                <a16:creationId xmlns:a16="http://schemas.microsoft.com/office/drawing/2014/main" id="{A6E80F1F-1D46-B7FA-FE3D-DD1C798103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561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8203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64EB74A6-DDBC-9C7F-19F4-4735F7731215}"/>
            </a:ext>
          </a:extLst>
        </p:cNvPr>
        <p:cNvGrpSpPr/>
        <p:nvPr/>
      </p:nvGrpSpPr>
      <p:grpSpPr>
        <a:xfrm>
          <a:off x="0" y="0"/>
          <a:ext cx="0" cy="0"/>
          <a:chOff x="0" y="0"/>
          <a:chExt cx="0" cy="0"/>
        </a:xfrm>
      </p:grpSpPr>
      <p:sp>
        <p:nvSpPr>
          <p:cNvPr id="184" name="Google Shape;184;g138457aea8f_2_81:notes">
            <a:extLst>
              <a:ext uri="{FF2B5EF4-FFF2-40B4-BE49-F238E27FC236}">
                <a16:creationId xmlns:a16="http://schemas.microsoft.com/office/drawing/2014/main" id="{2E0121DB-BB98-FDCF-A264-FEA2140B1C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a:extLst>
              <a:ext uri="{FF2B5EF4-FFF2-40B4-BE49-F238E27FC236}">
                <a16:creationId xmlns:a16="http://schemas.microsoft.com/office/drawing/2014/main" id="{596E1461-6F63-D296-0B58-A5E28874C4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3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080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68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3882C89F-8E8A-15BD-8D94-704CAFA6258E}"/>
            </a:ext>
          </a:extLst>
        </p:cNvPr>
        <p:cNvGrpSpPr/>
        <p:nvPr/>
      </p:nvGrpSpPr>
      <p:grpSpPr>
        <a:xfrm>
          <a:off x="0" y="0"/>
          <a:ext cx="0" cy="0"/>
          <a:chOff x="0" y="0"/>
          <a:chExt cx="0" cy="0"/>
        </a:xfrm>
      </p:grpSpPr>
      <p:sp>
        <p:nvSpPr>
          <p:cNvPr id="184" name="Google Shape;184;g138457aea8f_2_81:notes">
            <a:extLst>
              <a:ext uri="{FF2B5EF4-FFF2-40B4-BE49-F238E27FC236}">
                <a16:creationId xmlns:a16="http://schemas.microsoft.com/office/drawing/2014/main" id="{0535638C-6F5F-EED2-B777-DED42EF9FC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a:extLst>
              <a:ext uri="{FF2B5EF4-FFF2-40B4-BE49-F238E27FC236}">
                <a16:creationId xmlns:a16="http://schemas.microsoft.com/office/drawing/2014/main" id="{8F534483-A79D-5702-5319-B6398CF02B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419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73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36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08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03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365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88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15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5140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8457aea8f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8457aea8f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85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8717733" y="713333"/>
            <a:ext cx="2520800" cy="5431200"/>
          </a:xfrm>
          <a:prstGeom prst="rect">
            <a:avLst/>
          </a:prstGeom>
          <a:noFill/>
          <a:ln>
            <a:noFill/>
          </a:ln>
        </p:spPr>
      </p:sp>
      <p:sp>
        <p:nvSpPr>
          <p:cNvPr id="10" name="Google Shape;10;p2"/>
          <p:cNvSpPr txBox="1">
            <a:spLocks noGrp="1"/>
          </p:cNvSpPr>
          <p:nvPr>
            <p:ph type="ctrTitle"/>
          </p:nvPr>
        </p:nvSpPr>
        <p:spPr>
          <a:xfrm>
            <a:off x="1495767" y="713333"/>
            <a:ext cx="6533600" cy="32920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11333">
                <a:latin typeface="Montserrat SemiBold"/>
                <a:ea typeface="Montserrat SemiBold"/>
                <a:cs typeface="Montserrat SemiBold"/>
                <a:sym typeface="Montserrat Semi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1495767" y="5079267"/>
            <a:ext cx="6533600" cy="546000"/>
          </a:xfrm>
          <a:prstGeom prst="rect">
            <a:avLst/>
          </a:prstGeom>
          <a:solidFill>
            <a:schemeClr val="lt1"/>
          </a:solidFill>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0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ctrTitle" idx="3"/>
          </p:nvPr>
        </p:nvSpPr>
        <p:spPr>
          <a:xfrm>
            <a:off x="1495767" y="4298567"/>
            <a:ext cx="6533600" cy="776800"/>
          </a:xfrm>
          <a:prstGeom prst="rect">
            <a:avLst/>
          </a:prstGeom>
          <a:solidFill>
            <a:schemeClr val="lt2"/>
          </a:solidFill>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4800">
                <a:solidFill>
                  <a:schemeClr val="lt1"/>
                </a:solidFill>
                <a:latin typeface="Montserrat"/>
                <a:ea typeface="Montserrat"/>
                <a:cs typeface="Montserrat"/>
                <a:sym typeface="Montserrat"/>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3683872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4"/>
        <p:cNvGrpSpPr/>
        <p:nvPr/>
      </p:nvGrpSpPr>
      <p:grpSpPr>
        <a:xfrm>
          <a:off x="0" y="0"/>
          <a:ext cx="0" cy="0"/>
          <a:chOff x="0" y="0"/>
          <a:chExt cx="0" cy="0"/>
        </a:xfrm>
      </p:grpSpPr>
      <p:sp>
        <p:nvSpPr>
          <p:cNvPr id="85" name="Google Shape;85;p19"/>
          <p:cNvSpPr txBox="1">
            <a:spLocks noGrp="1"/>
          </p:cNvSpPr>
          <p:nvPr>
            <p:ph type="subTitle" idx="1"/>
          </p:nvPr>
        </p:nvSpPr>
        <p:spPr>
          <a:xfrm>
            <a:off x="960000" y="3001200"/>
            <a:ext cx="3115200" cy="709600"/>
          </a:xfrm>
          <a:prstGeom prst="rect">
            <a:avLst/>
          </a:prstGeom>
          <a:solidFill>
            <a:schemeClr val="lt2"/>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86" name="Google Shape;86;p19"/>
          <p:cNvSpPr txBox="1">
            <a:spLocks noGrp="1"/>
          </p:cNvSpPr>
          <p:nvPr>
            <p:ph type="subTitle" idx="2"/>
          </p:nvPr>
        </p:nvSpPr>
        <p:spPr>
          <a:xfrm>
            <a:off x="960000" y="3710800"/>
            <a:ext cx="3115200" cy="19132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9"/>
          <p:cNvSpPr txBox="1">
            <a:spLocks noGrp="1"/>
          </p:cNvSpPr>
          <p:nvPr>
            <p:ph type="subTitle" idx="3"/>
          </p:nvPr>
        </p:nvSpPr>
        <p:spPr>
          <a:xfrm>
            <a:off x="4538400" y="3710800"/>
            <a:ext cx="3115200" cy="19132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9"/>
          <p:cNvSpPr txBox="1">
            <a:spLocks noGrp="1"/>
          </p:cNvSpPr>
          <p:nvPr>
            <p:ph type="subTitle" idx="4"/>
          </p:nvPr>
        </p:nvSpPr>
        <p:spPr>
          <a:xfrm>
            <a:off x="8116800" y="3710800"/>
            <a:ext cx="3115200" cy="19132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 name="Google Shape;90;p19"/>
          <p:cNvSpPr txBox="1">
            <a:spLocks noGrp="1"/>
          </p:cNvSpPr>
          <p:nvPr>
            <p:ph type="subTitle" idx="5"/>
          </p:nvPr>
        </p:nvSpPr>
        <p:spPr>
          <a:xfrm>
            <a:off x="4538400" y="3001200"/>
            <a:ext cx="3115200" cy="709600"/>
          </a:xfrm>
          <a:prstGeom prst="rect">
            <a:avLst/>
          </a:prstGeom>
          <a:solidFill>
            <a:schemeClr val="lt2"/>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91" name="Google Shape;91;p19"/>
          <p:cNvSpPr txBox="1">
            <a:spLocks noGrp="1"/>
          </p:cNvSpPr>
          <p:nvPr>
            <p:ph type="subTitle" idx="6"/>
          </p:nvPr>
        </p:nvSpPr>
        <p:spPr>
          <a:xfrm>
            <a:off x="8116800" y="3001200"/>
            <a:ext cx="3115200" cy="709600"/>
          </a:xfrm>
          <a:prstGeom prst="rect">
            <a:avLst/>
          </a:prstGeom>
          <a:solidFill>
            <a:schemeClr val="lt2"/>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Tree>
    <p:extLst>
      <p:ext uri="{BB962C8B-B14F-4D97-AF65-F5344CB8AC3E}">
        <p14:creationId xmlns:p14="http://schemas.microsoft.com/office/powerpoint/2010/main" val="1697767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 name="Google Shape;94;p20"/>
          <p:cNvSpPr txBox="1">
            <a:spLocks noGrp="1"/>
          </p:cNvSpPr>
          <p:nvPr>
            <p:ph type="subTitle" idx="1"/>
          </p:nvPr>
        </p:nvSpPr>
        <p:spPr>
          <a:xfrm>
            <a:off x="6641433" y="1526767"/>
            <a:ext cx="4597200" cy="597600"/>
          </a:xfrm>
          <a:prstGeom prst="rect">
            <a:avLst/>
          </a:prstGeom>
          <a:solidFill>
            <a:schemeClr val="lt2"/>
          </a:solid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95" name="Google Shape;95;p20"/>
          <p:cNvSpPr txBox="1">
            <a:spLocks noGrp="1"/>
          </p:cNvSpPr>
          <p:nvPr>
            <p:ph type="subTitle" idx="2"/>
          </p:nvPr>
        </p:nvSpPr>
        <p:spPr>
          <a:xfrm>
            <a:off x="6641433" y="2124564"/>
            <a:ext cx="4597200" cy="7592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ubTitle" idx="3"/>
          </p:nvPr>
        </p:nvSpPr>
        <p:spPr>
          <a:xfrm>
            <a:off x="6641433" y="3704397"/>
            <a:ext cx="4597200" cy="7592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20"/>
          <p:cNvSpPr txBox="1">
            <a:spLocks noGrp="1"/>
          </p:cNvSpPr>
          <p:nvPr>
            <p:ph type="subTitle" idx="4"/>
          </p:nvPr>
        </p:nvSpPr>
        <p:spPr>
          <a:xfrm>
            <a:off x="6641433" y="5284232"/>
            <a:ext cx="4597200" cy="7592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20"/>
          <p:cNvSpPr txBox="1">
            <a:spLocks noGrp="1"/>
          </p:cNvSpPr>
          <p:nvPr>
            <p:ph type="subTitle" idx="5"/>
          </p:nvPr>
        </p:nvSpPr>
        <p:spPr>
          <a:xfrm>
            <a:off x="6641433" y="3106600"/>
            <a:ext cx="4597200" cy="597600"/>
          </a:xfrm>
          <a:prstGeom prst="rect">
            <a:avLst/>
          </a:prstGeom>
          <a:solidFill>
            <a:schemeClr val="lt2"/>
          </a:solid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99" name="Google Shape;99;p20"/>
          <p:cNvSpPr txBox="1">
            <a:spLocks noGrp="1"/>
          </p:cNvSpPr>
          <p:nvPr>
            <p:ph type="subTitle" idx="6"/>
          </p:nvPr>
        </p:nvSpPr>
        <p:spPr>
          <a:xfrm>
            <a:off x="6641433" y="4686433"/>
            <a:ext cx="4597200" cy="597600"/>
          </a:xfrm>
          <a:prstGeom prst="rect">
            <a:avLst/>
          </a:prstGeom>
          <a:solidFill>
            <a:schemeClr val="lt2"/>
          </a:solid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100" name="Google Shape;100;p20"/>
          <p:cNvSpPr>
            <a:spLocks noGrp="1"/>
          </p:cNvSpPr>
          <p:nvPr>
            <p:ph type="pic" idx="7"/>
          </p:nvPr>
        </p:nvSpPr>
        <p:spPr>
          <a:xfrm>
            <a:off x="953467" y="1526767"/>
            <a:ext cx="4597200" cy="1356800"/>
          </a:xfrm>
          <a:prstGeom prst="rect">
            <a:avLst/>
          </a:prstGeom>
          <a:noFill/>
          <a:ln>
            <a:noFill/>
          </a:ln>
        </p:spPr>
      </p:sp>
      <p:sp>
        <p:nvSpPr>
          <p:cNvPr id="101" name="Google Shape;101;p20"/>
          <p:cNvSpPr>
            <a:spLocks noGrp="1"/>
          </p:cNvSpPr>
          <p:nvPr>
            <p:ph type="pic" idx="8"/>
          </p:nvPr>
        </p:nvSpPr>
        <p:spPr>
          <a:xfrm>
            <a:off x="953467" y="3106616"/>
            <a:ext cx="4597200" cy="1356800"/>
          </a:xfrm>
          <a:prstGeom prst="rect">
            <a:avLst/>
          </a:prstGeom>
          <a:noFill/>
          <a:ln>
            <a:noFill/>
          </a:ln>
        </p:spPr>
      </p:sp>
      <p:sp>
        <p:nvSpPr>
          <p:cNvPr id="102" name="Google Shape;102;p20"/>
          <p:cNvSpPr>
            <a:spLocks noGrp="1"/>
          </p:cNvSpPr>
          <p:nvPr>
            <p:ph type="pic" idx="9"/>
          </p:nvPr>
        </p:nvSpPr>
        <p:spPr>
          <a:xfrm>
            <a:off x="953467" y="4686497"/>
            <a:ext cx="4597200" cy="1356800"/>
          </a:xfrm>
          <a:prstGeom prst="rect">
            <a:avLst/>
          </a:prstGeom>
          <a:noFill/>
          <a:ln>
            <a:noFill/>
          </a:ln>
        </p:spPr>
      </p:sp>
    </p:spTree>
    <p:extLst>
      <p:ext uri="{BB962C8B-B14F-4D97-AF65-F5344CB8AC3E}">
        <p14:creationId xmlns:p14="http://schemas.microsoft.com/office/powerpoint/2010/main" val="228207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
        <p:cNvGrpSpPr/>
        <p:nvPr/>
      </p:nvGrpSpPr>
      <p:grpSpPr>
        <a:xfrm>
          <a:off x="0" y="0"/>
          <a:ext cx="0" cy="0"/>
          <a:chOff x="0" y="0"/>
          <a:chExt cx="0" cy="0"/>
        </a:xfrm>
      </p:grpSpPr>
      <p:sp>
        <p:nvSpPr>
          <p:cNvPr id="160" name="Google Shape;160;p28"/>
          <p:cNvSpPr txBox="1">
            <a:spLocks noGrp="1"/>
          </p:cNvSpPr>
          <p:nvPr>
            <p:ph type="ctrTitle"/>
          </p:nvPr>
        </p:nvSpPr>
        <p:spPr>
          <a:xfrm>
            <a:off x="5281633" y="713333"/>
            <a:ext cx="5956800" cy="13304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8"/>
          <p:cNvSpPr txBox="1">
            <a:spLocks noGrp="1"/>
          </p:cNvSpPr>
          <p:nvPr>
            <p:ph type="subTitle" idx="1"/>
          </p:nvPr>
        </p:nvSpPr>
        <p:spPr>
          <a:xfrm>
            <a:off x="5281833" y="2160033"/>
            <a:ext cx="5956400" cy="15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8"/>
          <p:cNvSpPr>
            <a:spLocks noGrp="1"/>
          </p:cNvSpPr>
          <p:nvPr>
            <p:ph type="pic" idx="2"/>
          </p:nvPr>
        </p:nvSpPr>
        <p:spPr>
          <a:xfrm>
            <a:off x="953467" y="713333"/>
            <a:ext cx="3766800" cy="5329600"/>
          </a:xfrm>
          <a:prstGeom prst="rect">
            <a:avLst/>
          </a:prstGeom>
          <a:noFill/>
          <a:ln>
            <a:noFill/>
          </a:ln>
        </p:spPr>
      </p:sp>
    </p:spTree>
    <p:extLst>
      <p:ext uri="{BB962C8B-B14F-4D97-AF65-F5344CB8AC3E}">
        <p14:creationId xmlns:p14="http://schemas.microsoft.com/office/powerpoint/2010/main" val="364798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dk2"/>
        </a:solidFill>
        <a:effectLst/>
      </p:bgPr>
    </p:bg>
    <p:spTree>
      <p:nvGrpSpPr>
        <p:cNvPr id="1" name="Shape 164"/>
        <p:cNvGrpSpPr/>
        <p:nvPr/>
      </p:nvGrpSpPr>
      <p:grpSpPr>
        <a:xfrm>
          <a:off x="0" y="0"/>
          <a:ext cx="0" cy="0"/>
          <a:chOff x="0" y="0"/>
          <a:chExt cx="0" cy="0"/>
        </a:xfrm>
      </p:grpSpPr>
      <p:cxnSp>
        <p:nvCxnSpPr>
          <p:cNvPr id="165" name="Google Shape;165;p29"/>
          <p:cNvCxnSpPr/>
          <p:nvPr/>
        </p:nvCxnSpPr>
        <p:spPr>
          <a:xfrm>
            <a:off x="952833" y="718667"/>
            <a:ext cx="0" cy="542600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356179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66"/>
        <p:cNvGrpSpPr/>
        <p:nvPr/>
      </p:nvGrpSpPr>
      <p:grpSpPr>
        <a:xfrm>
          <a:off x="0" y="0"/>
          <a:ext cx="0" cy="0"/>
          <a:chOff x="0" y="0"/>
          <a:chExt cx="0" cy="0"/>
        </a:xfrm>
      </p:grpSpPr>
      <p:cxnSp>
        <p:nvCxnSpPr>
          <p:cNvPr id="167" name="Google Shape;167;p30"/>
          <p:cNvCxnSpPr/>
          <p:nvPr/>
        </p:nvCxnSpPr>
        <p:spPr>
          <a:xfrm>
            <a:off x="952833" y="718667"/>
            <a:ext cx="0" cy="54260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540012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6907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889867" y="2953400"/>
            <a:ext cx="5341600" cy="1122400"/>
          </a:xfrm>
          <a:prstGeom prst="rect">
            <a:avLst/>
          </a:prstGeom>
          <a:solidFill>
            <a:schemeClr val="lt2"/>
          </a:solidFill>
        </p:spPr>
        <p:txBody>
          <a:bodyPr spcFirstLastPara="1" wrap="square" lIns="91425" tIns="91425" rIns="91425" bIns="91425" anchor="ctr" anchorCtr="0">
            <a:noAutofit/>
          </a:bodyPr>
          <a:lstStyle>
            <a:lvl1pPr lvl="0">
              <a:spcBef>
                <a:spcPts val="0"/>
              </a:spcBef>
              <a:spcAft>
                <a:spcPts val="0"/>
              </a:spcAft>
              <a:buSzPts val="3600"/>
              <a:buNone/>
              <a:defRPr sz="4800">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5889867" y="1582167"/>
            <a:ext cx="188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a:off x="5889867" y="4324633"/>
            <a:ext cx="5341600" cy="9512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9848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subTitle" idx="1"/>
          </p:nvPr>
        </p:nvSpPr>
        <p:spPr>
          <a:xfrm>
            <a:off x="6560333" y="1707800"/>
            <a:ext cx="4678000" cy="731200"/>
          </a:xfrm>
          <a:prstGeom prst="rect">
            <a:avLst/>
          </a:prstGeom>
          <a:solidFill>
            <a:schemeClr val="lt2"/>
          </a:solidFill>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None/>
              <a:defRPr sz="3200">
                <a:solidFill>
                  <a:schemeClr val="lt1"/>
                </a:solidFill>
              </a:defRPr>
            </a:lvl1pPr>
            <a:lvl2pPr lvl="1" algn="ctr">
              <a:lnSpc>
                <a:spcPct val="100000"/>
              </a:lnSpc>
              <a:spcBef>
                <a:spcPts val="0"/>
              </a:spcBef>
              <a:spcAft>
                <a:spcPts val="0"/>
              </a:spcAft>
              <a:buClr>
                <a:schemeClr val="dk1"/>
              </a:buClr>
              <a:buSzPts val="2400"/>
              <a:buNone/>
              <a:defRPr sz="3200">
                <a:solidFill>
                  <a:schemeClr val="dk1"/>
                </a:solidFill>
              </a:defRPr>
            </a:lvl2pPr>
            <a:lvl3pPr lvl="2" algn="ctr">
              <a:lnSpc>
                <a:spcPct val="100000"/>
              </a:lnSpc>
              <a:spcBef>
                <a:spcPts val="0"/>
              </a:spcBef>
              <a:spcAft>
                <a:spcPts val="0"/>
              </a:spcAft>
              <a:buClr>
                <a:schemeClr val="dk1"/>
              </a:buClr>
              <a:buSzPts val="2400"/>
              <a:buNone/>
              <a:defRPr sz="3200">
                <a:solidFill>
                  <a:schemeClr val="dk1"/>
                </a:solidFill>
              </a:defRPr>
            </a:lvl3pPr>
            <a:lvl4pPr lvl="3" algn="ctr">
              <a:lnSpc>
                <a:spcPct val="100000"/>
              </a:lnSpc>
              <a:spcBef>
                <a:spcPts val="0"/>
              </a:spcBef>
              <a:spcAft>
                <a:spcPts val="0"/>
              </a:spcAft>
              <a:buClr>
                <a:schemeClr val="dk1"/>
              </a:buClr>
              <a:buSzPts val="2400"/>
              <a:buNone/>
              <a:defRPr sz="3200">
                <a:solidFill>
                  <a:schemeClr val="dk1"/>
                </a:solidFill>
              </a:defRPr>
            </a:lvl4pPr>
            <a:lvl5pPr lvl="4" algn="ctr">
              <a:lnSpc>
                <a:spcPct val="100000"/>
              </a:lnSpc>
              <a:spcBef>
                <a:spcPts val="0"/>
              </a:spcBef>
              <a:spcAft>
                <a:spcPts val="0"/>
              </a:spcAft>
              <a:buClr>
                <a:schemeClr val="dk1"/>
              </a:buClr>
              <a:buSzPts val="2400"/>
              <a:buNone/>
              <a:defRPr sz="3200">
                <a:solidFill>
                  <a:schemeClr val="dk1"/>
                </a:solidFill>
              </a:defRPr>
            </a:lvl5pPr>
            <a:lvl6pPr lvl="5" algn="ctr">
              <a:lnSpc>
                <a:spcPct val="100000"/>
              </a:lnSpc>
              <a:spcBef>
                <a:spcPts val="0"/>
              </a:spcBef>
              <a:spcAft>
                <a:spcPts val="0"/>
              </a:spcAft>
              <a:buClr>
                <a:schemeClr val="dk1"/>
              </a:buClr>
              <a:buSzPts val="2400"/>
              <a:buNone/>
              <a:defRPr sz="3200">
                <a:solidFill>
                  <a:schemeClr val="dk1"/>
                </a:solidFill>
              </a:defRPr>
            </a:lvl6pPr>
            <a:lvl7pPr lvl="6" algn="ctr">
              <a:lnSpc>
                <a:spcPct val="100000"/>
              </a:lnSpc>
              <a:spcBef>
                <a:spcPts val="0"/>
              </a:spcBef>
              <a:spcAft>
                <a:spcPts val="0"/>
              </a:spcAft>
              <a:buClr>
                <a:schemeClr val="dk1"/>
              </a:buClr>
              <a:buSzPts val="2400"/>
              <a:buNone/>
              <a:defRPr sz="3200">
                <a:solidFill>
                  <a:schemeClr val="dk1"/>
                </a:solidFill>
              </a:defRPr>
            </a:lvl7pPr>
            <a:lvl8pPr lvl="7" algn="ctr">
              <a:lnSpc>
                <a:spcPct val="100000"/>
              </a:lnSpc>
              <a:spcBef>
                <a:spcPts val="0"/>
              </a:spcBef>
              <a:spcAft>
                <a:spcPts val="0"/>
              </a:spcAft>
              <a:buClr>
                <a:schemeClr val="dk1"/>
              </a:buClr>
              <a:buSzPts val="2400"/>
              <a:buNone/>
              <a:defRPr sz="3200">
                <a:solidFill>
                  <a:schemeClr val="dk1"/>
                </a:solidFill>
              </a:defRPr>
            </a:lvl8pPr>
            <a:lvl9pPr lvl="8" algn="ctr">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22" name="Google Shape;22;p5"/>
          <p:cNvSpPr txBox="1">
            <a:spLocks noGrp="1"/>
          </p:cNvSpPr>
          <p:nvPr>
            <p:ph type="subTitle" idx="2"/>
          </p:nvPr>
        </p:nvSpPr>
        <p:spPr>
          <a:xfrm>
            <a:off x="6562933" y="4145864"/>
            <a:ext cx="4678000" cy="7312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3200">
                <a:solidFill>
                  <a:schemeClr val="lt1"/>
                </a:solidFill>
              </a:defRPr>
            </a:lvl1pPr>
            <a:lvl2pPr lvl="1" algn="ctr" rtl="0">
              <a:lnSpc>
                <a:spcPct val="100000"/>
              </a:lnSpc>
              <a:spcBef>
                <a:spcPts val="0"/>
              </a:spcBef>
              <a:spcAft>
                <a:spcPts val="0"/>
              </a:spcAft>
              <a:buClr>
                <a:schemeClr val="dk1"/>
              </a:buClr>
              <a:buSzPts val="2400"/>
              <a:buNone/>
              <a:defRPr sz="3200">
                <a:solidFill>
                  <a:schemeClr val="dk1"/>
                </a:solidFill>
              </a:defRPr>
            </a:lvl2pPr>
            <a:lvl3pPr lvl="2" algn="ctr" rtl="0">
              <a:lnSpc>
                <a:spcPct val="100000"/>
              </a:lnSpc>
              <a:spcBef>
                <a:spcPts val="0"/>
              </a:spcBef>
              <a:spcAft>
                <a:spcPts val="0"/>
              </a:spcAft>
              <a:buClr>
                <a:schemeClr val="dk1"/>
              </a:buClr>
              <a:buSzPts val="2400"/>
              <a:buNone/>
              <a:defRPr sz="3200">
                <a:solidFill>
                  <a:schemeClr val="dk1"/>
                </a:solidFill>
              </a:defRPr>
            </a:lvl3pPr>
            <a:lvl4pPr lvl="3" algn="ctr" rtl="0">
              <a:lnSpc>
                <a:spcPct val="100000"/>
              </a:lnSpc>
              <a:spcBef>
                <a:spcPts val="0"/>
              </a:spcBef>
              <a:spcAft>
                <a:spcPts val="0"/>
              </a:spcAft>
              <a:buClr>
                <a:schemeClr val="dk1"/>
              </a:buClr>
              <a:buSzPts val="2400"/>
              <a:buNone/>
              <a:defRPr sz="3200">
                <a:solidFill>
                  <a:schemeClr val="dk1"/>
                </a:solidFill>
              </a:defRPr>
            </a:lvl4pPr>
            <a:lvl5pPr lvl="4" algn="ctr" rtl="0">
              <a:lnSpc>
                <a:spcPct val="100000"/>
              </a:lnSpc>
              <a:spcBef>
                <a:spcPts val="0"/>
              </a:spcBef>
              <a:spcAft>
                <a:spcPts val="0"/>
              </a:spcAft>
              <a:buClr>
                <a:schemeClr val="dk1"/>
              </a:buClr>
              <a:buSzPts val="2400"/>
              <a:buNone/>
              <a:defRPr sz="3200">
                <a:solidFill>
                  <a:schemeClr val="dk1"/>
                </a:solidFill>
              </a:defRPr>
            </a:lvl5pPr>
            <a:lvl6pPr lvl="5" algn="ctr" rtl="0">
              <a:lnSpc>
                <a:spcPct val="100000"/>
              </a:lnSpc>
              <a:spcBef>
                <a:spcPts val="0"/>
              </a:spcBef>
              <a:spcAft>
                <a:spcPts val="0"/>
              </a:spcAft>
              <a:buClr>
                <a:schemeClr val="dk1"/>
              </a:buClr>
              <a:buSzPts val="2400"/>
              <a:buNone/>
              <a:defRPr sz="3200">
                <a:solidFill>
                  <a:schemeClr val="dk1"/>
                </a:solidFill>
              </a:defRPr>
            </a:lvl6pPr>
            <a:lvl7pPr lvl="6" algn="ctr" rtl="0">
              <a:lnSpc>
                <a:spcPct val="100000"/>
              </a:lnSpc>
              <a:spcBef>
                <a:spcPts val="0"/>
              </a:spcBef>
              <a:spcAft>
                <a:spcPts val="0"/>
              </a:spcAft>
              <a:buClr>
                <a:schemeClr val="dk1"/>
              </a:buClr>
              <a:buSzPts val="2400"/>
              <a:buNone/>
              <a:defRPr sz="3200">
                <a:solidFill>
                  <a:schemeClr val="dk1"/>
                </a:solidFill>
              </a:defRPr>
            </a:lvl7pPr>
            <a:lvl8pPr lvl="7" algn="ctr" rtl="0">
              <a:lnSpc>
                <a:spcPct val="100000"/>
              </a:lnSpc>
              <a:spcBef>
                <a:spcPts val="0"/>
              </a:spcBef>
              <a:spcAft>
                <a:spcPts val="0"/>
              </a:spcAft>
              <a:buClr>
                <a:schemeClr val="dk1"/>
              </a:buClr>
              <a:buSzPts val="2400"/>
              <a:buNone/>
              <a:defRPr sz="3200">
                <a:solidFill>
                  <a:schemeClr val="dk1"/>
                </a:solidFill>
              </a:defRPr>
            </a:lvl8pPr>
            <a:lvl9pPr lvl="8" algn="ctr" rtl="0">
              <a:lnSpc>
                <a:spcPct val="100000"/>
              </a:lnSpc>
              <a:spcBef>
                <a:spcPts val="0"/>
              </a:spcBef>
              <a:spcAft>
                <a:spcPts val="0"/>
              </a:spcAft>
              <a:buClr>
                <a:schemeClr val="dk1"/>
              </a:buClr>
              <a:buSzPts val="2400"/>
              <a:buNone/>
              <a:defRPr sz="3200">
                <a:solidFill>
                  <a:schemeClr val="dk1"/>
                </a:solidFill>
              </a:defRPr>
            </a:lvl9pPr>
          </a:lstStyle>
          <a:p>
            <a:endParaRPr/>
          </a:p>
        </p:txBody>
      </p:sp>
      <p:sp>
        <p:nvSpPr>
          <p:cNvPr id="23" name="Google Shape;23;p5"/>
          <p:cNvSpPr txBox="1">
            <a:spLocks noGrp="1"/>
          </p:cNvSpPr>
          <p:nvPr>
            <p:ph type="subTitle" idx="3"/>
          </p:nvPr>
        </p:nvSpPr>
        <p:spPr>
          <a:xfrm>
            <a:off x="6560333" y="2439167"/>
            <a:ext cx="4678000" cy="125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5"/>
          <p:cNvSpPr txBox="1">
            <a:spLocks noGrp="1"/>
          </p:cNvSpPr>
          <p:nvPr>
            <p:ph type="subTitle" idx="4"/>
          </p:nvPr>
        </p:nvSpPr>
        <p:spPr>
          <a:xfrm>
            <a:off x="6560333" y="4877067"/>
            <a:ext cx="4678000" cy="12516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Font typeface="Montserrat"/>
              <a:buNone/>
              <a:defRPr>
                <a:latin typeface="Montserrat"/>
                <a:ea typeface="Montserrat"/>
                <a:cs typeface="Montserrat"/>
                <a:sym typeface="Montserrat"/>
              </a:defRPr>
            </a:lvl2pPr>
            <a:lvl3pPr lvl="2" rtl="0">
              <a:spcBef>
                <a:spcPts val="0"/>
              </a:spcBef>
              <a:spcAft>
                <a:spcPts val="0"/>
              </a:spcAft>
              <a:buSzPts val="3500"/>
              <a:buFont typeface="Montserrat"/>
              <a:buNone/>
              <a:defRPr>
                <a:latin typeface="Montserrat"/>
                <a:ea typeface="Montserrat"/>
                <a:cs typeface="Montserrat"/>
                <a:sym typeface="Montserrat"/>
              </a:defRPr>
            </a:lvl3pPr>
            <a:lvl4pPr lvl="3" rtl="0">
              <a:spcBef>
                <a:spcPts val="0"/>
              </a:spcBef>
              <a:spcAft>
                <a:spcPts val="0"/>
              </a:spcAft>
              <a:buSzPts val="3500"/>
              <a:buFont typeface="Montserrat"/>
              <a:buNone/>
              <a:defRPr>
                <a:latin typeface="Montserrat"/>
                <a:ea typeface="Montserrat"/>
                <a:cs typeface="Montserrat"/>
                <a:sym typeface="Montserrat"/>
              </a:defRPr>
            </a:lvl4pPr>
            <a:lvl5pPr lvl="4" rtl="0">
              <a:spcBef>
                <a:spcPts val="0"/>
              </a:spcBef>
              <a:spcAft>
                <a:spcPts val="0"/>
              </a:spcAft>
              <a:buSzPts val="3500"/>
              <a:buFont typeface="Montserrat"/>
              <a:buNone/>
              <a:defRPr>
                <a:latin typeface="Montserrat"/>
                <a:ea typeface="Montserrat"/>
                <a:cs typeface="Montserrat"/>
                <a:sym typeface="Montserrat"/>
              </a:defRPr>
            </a:lvl5pPr>
            <a:lvl6pPr lvl="5" rtl="0">
              <a:spcBef>
                <a:spcPts val="0"/>
              </a:spcBef>
              <a:spcAft>
                <a:spcPts val="0"/>
              </a:spcAft>
              <a:buSzPts val="3500"/>
              <a:buFont typeface="Montserrat"/>
              <a:buNone/>
              <a:defRPr>
                <a:latin typeface="Montserrat"/>
                <a:ea typeface="Montserrat"/>
                <a:cs typeface="Montserrat"/>
                <a:sym typeface="Montserrat"/>
              </a:defRPr>
            </a:lvl6pPr>
            <a:lvl7pPr lvl="6" rtl="0">
              <a:spcBef>
                <a:spcPts val="0"/>
              </a:spcBef>
              <a:spcAft>
                <a:spcPts val="0"/>
              </a:spcAft>
              <a:buSzPts val="3500"/>
              <a:buFont typeface="Montserrat"/>
              <a:buNone/>
              <a:defRPr>
                <a:latin typeface="Montserrat"/>
                <a:ea typeface="Montserrat"/>
                <a:cs typeface="Montserrat"/>
                <a:sym typeface="Montserrat"/>
              </a:defRPr>
            </a:lvl7pPr>
            <a:lvl8pPr lvl="7" rtl="0">
              <a:spcBef>
                <a:spcPts val="0"/>
              </a:spcBef>
              <a:spcAft>
                <a:spcPts val="0"/>
              </a:spcAft>
              <a:buSzPts val="3500"/>
              <a:buFont typeface="Montserrat"/>
              <a:buNone/>
              <a:defRPr>
                <a:latin typeface="Montserrat"/>
                <a:ea typeface="Montserrat"/>
                <a:cs typeface="Montserrat"/>
                <a:sym typeface="Montserrat"/>
              </a:defRPr>
            </a:lvl8pPr>
            <a:lvl9pPr lvl="8" rtl="0">
              <a:spcBef>
                <a:spcPts val="0"/>
              </a:spcBef>
              <a:spcAft>
                <a:spcPts val="0"/>
              </a:spcAft>
              <a:buSzPts val="3500"/>
              <a:buFont typeface="Montserrat"/>
              <a:buNone/>
              <a:defRPr>
                <a:latin typeface="Montserrat"/>
                <a:ea typeface="Montserrat"/>
                <a:cs typeface="Montserrat"/>
                <a:sym typeface="Montserrat"/>
              </a:defRPr>
            </a:lvl9pPr>
          </a:lstStyle>
          <a:p>
            <a:endParaRPr/>
          </a:p>
        </p:txBody>
      </p:sp>
      <p:sp>
        <p:nvSpPr>
          <p:cNvPr id="26" name="Google Shape;26;p5"/>
          <p:cNvSpPr>
            <a:spLocks noGrp="1"/>
          </p:cNvSpPr>
          <p:nvPr>
            <p:ph type="pic" idx="5"/>
          </p:nvPr>
        </p:nvSpPr>
        <p:spPr>
          <a:xfrm>
            <a:off x="953467" y="1707800"/>
            <a:ext cx="4678000" cy="1982800"/>
          </a:xfrm>
          <a:prstGeom prst="rect">
            <a:avLst/>
          </a:prstGeom>
          <a:noFill/>
          <a:ln>
            <a:noFill/>
          </a:ln>
        </p:spPr>
      </p:sp>
      <p:sp>
        <p:nvSpPr>
          <p:cNvPr id="27" name="Google Shape;27;p5"/>
          <p:cNvSpPr>
            <a:spLocks noGrp="1"/>
          </p:cNvSpPr>
          <p:nvPr>
            <p:ph type="pic" idx="6"/>
          </p:nvPr>
        </p:nvSpPr>
        <p:spPr>
          <a:xfrm>
            <a:off x="953467" y="4145867"/>
            <a:ext cx="4678000" cy="1982800"/>
          </a:xfrm>
          <a:prstGeom prst="rect">
            <a:avLst/>
          </a:prstGeom>
          <a:noFill/>
          <a:ln>
            <a:noFill/>
          </a:ln>
        </p:spPr>
      </p:sp>
    </p:spTree>
    <p:extLst>
      <p:ext uri="{BB962C8B-B14F-4D97-AF65-F5344CB8AC3E}">
        <p14:creationId xmlns:p14="http://schemas.microsoft.com/office/powerpoint/2010/main" val="3424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7"/>
          <p:cNvSpPr txBox="1">
            <a:spLocks noGrp="1"/>
          </p:cNvSpPr>
          <p:nvPr>
            <p:ph type="body" idx="1"/>
          </p:nvPr>
        </p:nvSpPr>
        <p:spPr>
          <a:xfrm>
            <a:off x="960000" y="1536633"/>
            <a:ext cx="6532400" cy="4555200"/>
          </a:xfrm>
          <a:prstGeom prst="rect">
            <a:avLst/>
          </a:prstGeom>
          <a:solidFill>
            <a:schemeClr val="lt1"/>
          </a:solidFill>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accent1"/>
              </a:buClr>
              <a:buSzPts val="1400"/>
              <a:buChar char="■"/>
              <a:defRPr sz="1867"/>
            </a:lvl1pPr>
            <a:lvl2pPr marL="1219170" lvl="1" indent="-423323" rtl="0">
              <a:lnSpc>
                <a:spcPct val="100000"/>
              </a:lnSpc>
              <a:spcBef>
                <a:spcPts val="0"/>
              </a:spcBef>
              <a:spcAft>
                <a:spcPts val="0"/>
              </a:spcAft>
              <a:buClr>
                <a:srgbClr val="434343"/>
              </a:buClr>
              <a:buSzPts val="1400"/>
              <a:buChar char="○"/>
              <a:defRPr>
                <a:solidFill>
                  <a:srgbClr val="434343"/>
                </a:solidFill>
              </a:defRPr>
            </a:lvl2pPr>
            <a:lvl3pPr marL="1828754" lvl="2" indent="-423323" rtl="0">
              <a:lnSpc>
                <a:spcPct val="100000"/>
              </a:lnSpc>
              <a:spcBef>
                <a:spcPts val="0"/>
              </a:spcBef>
              <a:spcAft>
                <a:spcPts val="0"/>
              </a:spcAft>
              <a:buClr>
                <a:srgbClr val="434343"/>
              </a:buClr>
              <a:buSzPts val="1400"/>
              <a:buChar char="■"/>
              <a:defRPr>
                <a:solidFill>
                  <a:srgbClr val="434343"/>
                </a:solidFill>
              </a:defRPr>
            </a:lvl3pPr>
            <a:lvl4pPr marL="2438339" lvl="3" indent="-423323" rtl="0">
              <a:lnSpc>
                <a:spcPct val="100000"/>
              </a:lnSpc>
              <a:spcBef>
                <a:spcPts val="0"/>
              </a:spcBef>
              <a:spcAft>
                <a:spcPts val="0"/>
              </a:spcAft>
              <a:buClr>
                <a:srgbClr val="434343"/>
              </a:buClr>
              <a:buSzPts val="1400"/>
              <a:buChar char="●"/>
              <a:defRPr>
                <a:solidFill>
                  <a:srgbClr val="434343"/>
                </a:solidFill>
              </a:defRPr>
            </a:lvl4pPr>
            <a:lvl5pPr marL="3047924" lvl="4" indent="-423323" rtl="0">
              <a:lnSpc>
                <a:spcPct val="100000"/>
              </a:lnSpc>
              <a:spcBef>
                <a:spcPts val="0"/>
              </a:spcBef>
              <a:spcAft>
                <a:spcPts val="0"/>
              </a:spcAft>
              <a:buClr>
                <a:srgbClr val="434343"/>
              </a:buClr>
              <a:buSzPts val="1400"/>
              <a:buChar char="○"/>
              <a:defRPr>
                <a:solidFill>
                  <a:srgbClr val="434343"/>
                </a:solidFill>
              </a:defRPr>
            </a:lvl5pPr>
            <a:lvl6pPr marL="3657509" lvl="5" indent="-423323" rtl="0">
              <a:lnSpc>
                <a:spcPct val="100000"/>
              </a:lnSpc>
              <a:spcBef>
                <a:spcPts val="0"/>
              </a:spcBef>
              <a:spcAft>
                <a:spcPts val="0"/>
              </a:spcAft>
              <a:buClr>
                <a:srgbClr val="434343"/>
              </a:buClr>
              <a:buSzPts val="1400"/>
              <a:buChar char="■"/>
              <a:defRPr>
                <a:solidFill>
                  <a:srgbClr val="434343"/>
                </a:solidFill>
              </a:defRPr>
            </a:lvl6pPr>
            <a:lvl7pPr marL="4267093" lvl="6" indent="-423323" rtl="0">
              <a:lnSpc>
                <a:spcPct val="100000"/>
              </a:lnSpc>
              <a:spcBef>
                <a:spcPts val="0"/>
              </a:spcBef>
              <a:spcAft>
                <a:spcPts val="0"/>
              </a:spcAft>
              <a:buClr>
                <a:srgbClr val="434343"/>
              </a:buClr>
              <a:buSzPts val="1400"/>
              <a:buChar char="●"/>
              <a:defRPr>
                <a:solidFill>
                  <a:srgbClr val="434343"/>
                </a:solidFill>
              </a:defRPr>
            </a:lvl7pPr>
            <a:lvl8pPr marL="4876678" lvl="7" indent="-423323" rtl="0">
              <a:lnSpc>
                <a:spcPct val="100000"/>
              </a:lnSpc>
              <a:spcBef>
                <a:spcPts val="0"/>
              </a:spcBef>
              <a:spcAft>
                <a:spcPts val="0"/>
              </a:spcAft>
              <a:buClr>
                <a:srgbClr val="434343"/>
              </a:buClr>
              <a:buSzPts val="1400"/>
              <a:buChar char="○"/>
              <a:defRPr>
                <a:solidFill>
                  <a:srgbClr val="434343"/>
                </a:solidFill>
              </a:defRPr>
            </a:lvl8pPr>
            <a:lvl9pPr marL="5486263" lvl="8" indent="-423323" rtl="0">
              <a:lnSpc>
                <a:spcPct val="100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a:spLocks noGrp="1"/>
          </p:cNvSpPr>
          <p:nvPr>
            <p:ph type="pic" idx="2"/>
          </p:nvPr>
        </p:nvSpPr>
        <p:spPr>
          <a:xfrm>
            <a:off x="7989167" y="1589333"/>
            <a:ext cx="3249200" cy="4502400"/>
          </a:xfrm>
          <a:prstGeom prst="rect">
            <a:avLst/>
          </a:prstGeom>
          <a:noFill/>
          <a:ln>
            <a:noFill/>
          </a:ln>
        </p:spPr>
      </p:sp>
    </p:spTree>
    <p:extLst>
      <p:ext uri="{BB962C8B-B14F-4D97-AF65-F5344CB8AC3E}">
        <p14:creationId xmlns:p14="http://schemas.microsoft.com/office/powerpoint/2010/main" val="272806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pic>
        <p:nvPicPr>
          <p:cNvPr id="8194" name="Picture 2" descr="Compañeros concentrados mirando gráficos estadísticos y hablando sobre el trabajo. Altos directivos profesionales y joven asistente preparando plan de negocios. Concepto de trabajo en equipo, gestión y asociación">
            <a:extLst>
              <a:ext uri="{FF2B5EF4-FFF2-40B4-BE49-F238E27FC236}">
                <a16:creationId xmlns:a16="http://schemas.microsoft.com/office/drawing/2014/main" id="{01A6DEDF-7A11-32AB-85BC-5713595937FA}"/>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647" y="0"/>
            <a:ext cx="12379293" cy="8246271"/>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36;p8"/>
          <p:cNvSpPr txBox="1">
            <a:spLocks noGrp="1"/>
          </p:cNvSpPr>
          <p:nvPr>
            <p:ph type="title"/>
          </p:nvPr>
        </p:nvSpPr>
        <p:spPr>
          <a:xfrm>
            <a:off x="1850500" y="1684433"/>
            <a:ext cx="8490400" cy="34892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SzPts val="6000"/>
              <a:buNone/>
              <a:defRPr sz="9333">
                <a:solidFill>
                  <a:schemeClr val="lt1"/>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91967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5917333" y="1263400"/>
            <a:ext cx="5321200" cy="24408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5917333" y="3704200"/>
            <a:ext cx="5321200" cy="18904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7" name="Google Shape;47;p11"/>
          <p:cNvSpPr>
            <a:spLocks noGrp="1"/>
          </p:cNvSpPr>
          <p:nvPr>
            <p:ph type="pic" idx="2"/>
          </p:nvPr>
        </p:nvSpPr>
        <p:spPr>
          <a:xfrm>
            <a:off x="953467" y="1263400"/>
            <a:ext cx="4450000" cy="4331200"/>
          </a:xfrm>
          <a:prstGeom prst="rect">
            <a:avLst/>
          </a:prstGeom>
          <a:noFill/>
          <a:ln>
            <a:noFill/>
          </a:ln>
        </p:spPr>
      </p:sp>
    </p:spTree>
    <p:extLst>
      <p:ext uri="{BB962C8B-B14F-4D97-AF65-F5344CB8AC3E}">
        <p14:creationId xmlns:p14="http://schemas.microsoft.com/office/powerpoint/2010/main" val="320103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601780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299000" y="5040412"/>
            <a:ext cx="6940000" cy="9064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5" name="Google Shape;65;p14"/>
          <p:cNvSpPr txBox="1">
            <a:spLocks noGrp="1"/>
          </p:cNvSpPr>
          <p:nvPr>
            <p:ph type="subTitle" idx="1"/>
          </p:nvPr>
        </p:nvSpPr>
        <p:spPr>
          <a:xfrm>
            <a:off x="4299000" y="713333"/>
            <a:ext cx="6940000" cy="40436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66" name="Google Shape;66;p14"/>
          <p:cNvSpPr>
            <a:spLocks noGrp="1"/>
          </p:cNvSpPr>
          <p:nvPr>
            <p:ph type="pic" idx="2"/>
          </p:nvPr>
        </p:nvSpPr>
        <p:spPr>
          <a:xfrm>
            <a:off x="1302199" y="713333"/>
            <a:ext cx="2652400" cy="5233600"/>
          </a:xfrm>
          <a:prstGeom prst="rect">
            <a:avLst/>
          </a:prstGeom>
          <a:noFill/>
          <a:ln>
            <a:noFill/>
          </a:ln>
        </p:spPr>
      </p:sp>
    </p:spTree>
    <p:extLst>
      <p:ext uri="{BB962C8B-B14F-4D97-AF65-F5344CB8AC3E}">
        <p14:creationId xmlns:p14="http://schemas.microsoft.com/office/powerpoint/2010/main" val="422080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
        <p:cNvGrpSpPr/>
        <p:nvPr/>
      </p:nvGrpSpPr>
      <p:grpSpPr>
        <a:xfrm>
          <a:off x="0" y="0"/>
          <a:ext cx="0" cy="0"/>
          <a:chOff x="0" y="0"/>
          <a:chExt cx="0" cy="0"/>
        </a:xfrm>
      </p:grpSpPr>
      <p:sp>
        <p:nvSpPr>
          <p:cNvPr id="68" name="Google Shape;68;p15"/>
          <p:cNvSpPr txBox="1">
            <a:spLocks noGrp="1"/>
          </p:cNvSpPr>
          <p:nvPr>
            <p:ph type="subTitle" idx="1"/>
          </p:nvPr>
        </p:nvSpPr>
        <p:spPr>
          <a:xfrm>
            <a:off x="1246584" y="1761000"/>
            <a:ext cx="5397600" cy="3862400"/>
          </a:xfrm>
          <a:prstGeom prst="rect">
            <a:avLst/>
          </a:prstGeom>
          <a:solidFill>
            <a:schemeClr val="l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48958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SemiBold"/>
              <a:buNone/>
              <a:defRPr sz="3000">
                <a:solidFill>
                  <a:schemeClr val="dk1"/>
                </a:solidFill>
                <a:latin typeface="Montserrat SemiBold"/>
                <a:ea typeface="Montserrat SemiBold"/>
                <a:cs typeface="Montserrat SemiBold"/>
                <a:sym typeface="Montserrat SemiBold"/>
              </a:defRPr>
            </a:lvl1pPr>
            <a:lvl2pPr lvl="1"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2pPr>
            <a:lvl3pPr lvl="2"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3pPr>
            <a:lvl4pPr lvl="3"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4pPr>
            <a:lvl5pPr lvl="4"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5pPr>
            <a:lvl6pPr lvl="5"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6pPr>
            <a:lvl7pPr lvl="6"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7pPr>
            <a:lvl8pPr lvl="7"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8pPr>
            <a:lvl9pPr lvl="8"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rtl="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253395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3.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7"/>
        <p:cNvGrpSpPr/>
        <p:nvPr/>
      </p:nvGrpSpPr>
      <p:grpSpPr>
        <a:xfrm>
          <a:off x="0" y="0"/>
          <a:ext cx="0" cy="0"/>
          <a:chOff x="0" y="0"/>
          <a:chExt cx="0" cy="0"/>
        </a:xfrm>
      </p:grpSpPr>
      <p:sp>
        <p:nvSpPr>
          <p:cNvPr id="178" name="Google Shape;178;p34"/>
          <p:cNvSpPr txBox="1">
            <a:spLocks noGrp="1"/>
          </p:cNvSpPr>
          <p:nvPr>
            <p:ph type="ctrTitle"/>
          </p:nvPr>
        </p:nvSpPr>
        <p:spPr>
          <a:xfrm>
            <a:off x="1412639" y="2714920"/>
            <a:ext cx="6533600" cy="1600811"/>
          </a:xfrm>
          <a:prstGeom prst="rect">
            <a:avLst/>
          </a:prstGeom>
        </p:spPr>
        <p:txBody>
          <a:bodyPr spcFirstLastPara="1" wrap="square" lIns="121900" tIns="121900" rIns="121900" bIns="121900" anchor="b" anchorCtr="0">
            <a:noAutofit/>
          </a:bodyPr>
          <a:lstStyle/>
          <a:p>
            <a:r>
              <a:rPr lang="es-CL" sz="3600" dirty="0">
                <a:solidFill>
                  <a:srgbClr val="7030A0"/>
                </a:solidFill>
              </a:rPr>
              <a:t>Ley Karin (Ley 21.643)</a:t>
            </a:r>
            <a:endParaRPr sz="3600" dirty="0">
              <a:solidFill>
                <a:srgbClr val="7030A0"/>
              </a:solidFill>
            </a:endParaRPr>
          </a:p>
        </p:txBody>
      </p:sp>
      <p:sp>
        <p:nvSpPr>
          <p:cNvPr id="180" name="Google Shape;180;p34"/>
          <p:cNvSpPr txBox="1">
            <a:spLocks noGrp="1"/>
          </p:cNvSpPr>
          <p:nvPr>
            <p:ph type="ctrTitle" idx="3"/>
          </p:nvPr>
        </p:nvSpPr>
        <p:spPr>
          <a:xfrm>
            <a:off x="1419855" y="1871782"/>
            <a:ext cx="6533600" cy="1600811"/>
          </a:xfrm>
          <a:prstGeom prst="rect">
            <a:avLst/>
          </a:prstGeom>
          <a:solidFill>
            <a:srgbClr val="C5722F"/>
          </a:solidFill>
        </p:spPr>
        <p:txBody>
          <a:bodyPr spcFirstLastPara="1" wrap="square" lIns="121900" tIns="121900" rIns="121900" bIns="121900" anchor="ctr" anchorCtr="0">
            <a:noAutofit/>
          </a:bodyPr>
          <a:lstStyle/>
          <a:p>
            <a:r>
              <a:rPr lang="en" sz="3600" dirty="0">
                <a:solidFill>
                  <a:schemeClr val="bg2"/>
                </a:solidFill>
                <a:latin typeface="Montserrat SemiBold"/>
                <a:sym typeface="Montserrat SemiBold"/>
              </a:rPr>
              <a:t>Formación de Investigadores del acoso laboral según</a:t>
            </a:r>
            <a:endParaRPr sz="3600" dirty="0">
              <a:solidFill>
                <a:schemeClr val="bg2"/>
              </a:solidFill>
              <a:latin typeface="Montserrat SemiBold"/>
              <a:sym typeface="Montserrat SemiBold"/>
            </a:endParaRPr>
          </a:p>
        </p:txBody>
      </p:sp>
      <p:cxnSp>
        <p:nvCxnSpPr>
          <p:cNvPr id="181" name="Google Shape;181;p34"/>
          <p:cNvCxnSpPr/>
          <p:nvPr/>
        </p:nvCxnSpPr>
        <p:spPr>
          <a:xfrm>
            <a:off x="952833" y="718867"/>
            <a:ext cx="0" cy="4360400"/>
          </a:xfrm>
          <a:prstGeom prst="straightConnector1">
            <a:avLst/>
          </a:prstGeom>
          <a:noFill/>
          <a:ln w="19050" cap="flat" cmpd="sng">
            <a:solidFill>
              <a:schemeClr val="lt2"/>
            </a:solidFill>
            <a:prstDash val="solid"/>
            <a:round/>
            <a:headEnd type="none" w="med" len="med"/>
            <a:tailEnd type="none" w="med" len="med"/>
          </a:ln>
        </p:spPr>
      </p:cxnSp>
      <p:pic>
        <p:nvPicPr>
          <p:cNvPr id="1026" name="Picture 2" descr="Equipo de jóvenes empresarios trabajando juntos en la oficina">
            <a:extLst>
              <a:ext uri="{FF2B5EF4-FFF2-40B4-BE49-F238E27FC236}">
                <a16:creationId xmlns:a16="http://schemas.microsoft.com/office/drawing/2014/main" id="{CA609423-AF7A-3B6D-4E5A-BC1F973FB8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45301" y="1017055"/>
            <a:ext cx="3327944" cy="499654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D66D4C0-575A-816C-D6F4-473E53B1E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768" y="283985"/>
            <a:ext cx="2443688" cy="10609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7" name="Google Shape;588;p55">
            <a:extLst>
              <a:ext uri="{FF2B5EF4-FFF2-40B4-BE49-F238E27FC236}">
                <a16:creationId xmlns:a16="http://schemas.microsoft.com/office/drawing/2014/main" id="{7CCBFCEE-5C8F-255B-F942-B78485F2E06B}"/>
              </a:ext>
            </a:extLst>
          </p:cNvPr>
          <p:cNvSpPr/>
          <p:nvPr/>
        </p:nvSpPr>
        <p:spPr>
          <a:xfrm>
            <a:off x="10058400" y="1328586"/>
            <a:ext cx="2133600" cy="4537254"/>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5491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5490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199" y="6139200"/>
            <a:ext cx="533545" cy="27211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10</a:t>
            </a:fld>
            <a:endParaRPr kumimoji="0" lang="es-CL" sz="1333"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Imagen 7">
            <a:extLst>
              <a:ext uri="{FF2B5EF4-FFF2-40B4-BE49-F238E27FC236}">
                <a16:creationId xmlns:a16="http://schemas.microsoft.com/office/drawing/2014/main" id="{54D8BF0F-FEFE-6D69-C399-16466FE3A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882" y="200968"/>
            <a:ext cx="2443688" cy="1060918"/>
          </a:xfrm>
          <a:prstGeom prst="rect">
            <a:avLst/>
          </a:prstGeom>
        </p:spPr>
      </p:pic>
      <p:pic>
        <p:nvPicPr>
          <p:cNvPr id="2050" name="Picture 2" descr="Redactar un correo electrónico en un dispositivo digital">
            <a:extLst>
              <a:ext uri="{FF2B5EF4-FFF2-40B4-BE49-F238E27FC236}">
                <a16:creationId xmlns:a16="http://schemas.microsoft.com/office/drawing/2014/main" id="{4136C5DF-F6E9-DCA7-900A-722741D14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475" y="1482057"/>
            <a:ext cx="2814502" cy="421502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611E1EF8-D379-654C-8FD3-446D6FA6D5EB}"/>
              </a:ext>
            </a:extLst>
          </p:cNvPr>
          <p:cNvSpPr txBox="1"/>
          <p:nvPr/>
        </p:nvSpPr>
        <p:spPr>
          <a:xfrm>
            <a:off x="219995" y="2135537"/>
            <a:ext cx="8216657" cy="2256323"/>
          </a:xfrm>
          <a:prstGeom prst="rect">
            <a:avLst/>
          </a:prstGeom>
          <a:noFill/>
        </p:spPr>
        <p:txBody>
          <a:bodyPr wrap="square">
            <a:spAutoFit/>
          </a:bodyPr>
          <a:lstStyle/>
          <a:p>
            <a:pPr marL="342900" lvl="0" indent="-342900" algn="just">
              <a:lnSpc>
                <a:spcPct val="107000"/>
              </a:lnSpc>
              <a:buSzPts val="1000"/>
              <a:buFont typeface="Symbol" panose="05050102010706020507" pitchFamily="18" charset="2"/>
              <a:buChar char=""/>
              <a:tabLst>
                <a:tab pos="457200" algn="l"/>
              </a:tabLs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Protocolos de prevención en entidades públicas.</a:t>
            </a:r>
          </a:p>
          <a:p>
            <a:pPr marL="342900" lvl="0" indent="-342900" algn="just">
              <a:lnSpc>
                <a:spcPct val="107000"/>
              </a:lnSpc>
              <a:buSzPts val="1000"/>
              <a:buFont typeface="Symbol" panose="05050102010706020507" pitchFamily="18" charset="2"/>
              <a:buChar char=""/>
              <a:tabLst>
                <a:tab pos="457200" algn="l"/>
              </a:tabLs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Notificación y plazos concretos para resolución de denuncias.</a:t>
            </a:r>
          </a:p>
          <a:p>
            <a:pPr marL="342900" lvl="0" indent="-342900" algn="just">
              <a:lnSpc>
                <a:spcPct val="107000"/>
              </a:lnSpc>
              <a:buSzPts val="1000"/>
              <a:buFont typeface="Symbol" panose="05050102010706020507" pitchFamily="18" charset="2"/>
              <a:buChar char=""/>
              <a:tabLst>
                <a:tab pos="457200" algn="l"/>
              </a:tabLs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Medidas de resguardo y apoyo a las víctimas.</a:t>
            </a:r>
          </a:p>
          <a:p>
            <a:pPr marL="342900" lvl="0" indent="-342900" algn="just">
              <a:lnSpc>
                <a:spcPct val="107000"/>
              </a:lnSpc>
              <a:buSzPts val="1000"/>
              <a:buFont typeface="Symbol" panose="05050102010706020507" pitchFamily="18" charset="2"/>
              <a:buChar char=""/>
              <a:tabLst>
                <a:tab pos="457200" algn="l"/>
              </a:tabLs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Facultad de iniciar investigaciones en casos graves contra la integridad física.</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Notificación obligatoria a denunciantes sobre resoluciones o medidas tomadas.</a:t>
            </a:r>
          </a:p>
          <a:p>
            <a:pPr algn="just">
              <a:lnSpc>
                <a:spcPct val="107000"/>
              </a:lnSpc>
              <a:spcAft>
                <a:spcPts val="800"/>
              </a:spcAft>
            </a:pP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Asistencia técnica para la prevención del acoso laboral, sexual y violencia en el trabajo y otros aspectos contenidos en la ley </a:t>
            </a:r>
            <a:r>
              <a:rPr lang="es-CL" sz="1800" b="1" u="sng" kern="100" dirty="0" err="1">
                <a:effectLst/>
                <a:latin typeface="Calibri" panose="020F0502020204030204" pitchFamily="34" charset="0"/>
                <a:ea typeface="Calibri" panose="020F0502020204030204" pitchFamily="34" charset="0"/>
                <a:cs typeface="Times New Roman" panose="02020603050405020304" pitchFamily="18" charset="0"/>
              </a:rPr>
              <a:t>N°</a:t>
            </a: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 21.643 (ley Karin)</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ítulo 1">
            <a:extLst>
              <a:ext uri="{FF2B5EF4-FFF2-40B4-BE49-F238E27FC236}">
                <a16:creationId xmlns:a16="http://schemas.microsoft.com/office/drawing/2014/main" id="{23B7FE74-3C39-C0B3-0A9B-60BAF7D8CB4F}"/>
              </a:ext>
            </a:extLst>
          </p:cNvPr>
          <p:cNvSpPr txBox="1">
            <a:spLocks/>
          </p:cNvSpPr>
          <p:nvPr/>
        </p:nvSpPr>
        <p:spPr>
          <a:xfrm>
            <a:off x="219995" y="200968"/>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Modificaciones</a:t>
            </a:r>
            <a:r>
              <a:rPr lang="en-US" sz="4000" dirty="0">
                <a:sym typeface="Open Sans Bold"/>
              </a:rPr>
              <a:t> a la ley </a:t>
            </a:r>
          </a:p>
        </p:txBody>
      </p:sp>
      <p:sp>
        <p:nvSpPr>
          <p:cNvPr id="5" name="CuadroTexto 4">
            <a:extLst>
              <a:ext uri="{FF2B5EF4-FFF2-40B4-BE49-F238E27FC236}">
                <a16:creationId xmlns:a16="http://schemas.microsoft.com/office/drawing/2014/main" id="{02740F7D-2C4D-2D1E-E97A-8C9C1EA3B549}"/>
              </a:ext>
            </a:extLst>
          </p:cNvPr>
          <p:cNvSpPr txBox="1"/>
          <p:nvPr/>
        </p:nvSpPr>
        <p:spPr>
          <a:xfrm>
            <a:off x="219995" y="1206970"/>
            <a:ext cx="8796505" cy="671915"/>
          </a:xfrm>
          <a:prstGeom prst="rect">
            <a:avLst/>
          </a:prstGeom>
          <a:noFill/>
        </p:spPr>
        <p:txBody>
          <a:bodyPr wrap="square">
            <a:spAutoFit/>
          </a:bodyPr>
          <a:lstStyle/>
          <a:p>
            <a:pPr algn="just">
              <a:lnSpc>
                <a:spcPct val="107000"/>
              </a:lnSpc>
              <a:spcAft>
                <a:spcPts val="800"/>
              </a:spcAft>
            </a:pP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MODIFICACIONES A LA LEY ORGÁNICA CONSTITUCIONAL DE BASES GENERALES DE LA ADMINISTRACIÓN DEL ESTADO Y ESTATUTOS ADMINISTRATIVOS</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75CCCACA-3B36-B276-8F0E-7B3B56437C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665" y="4644854"/>
            <a:ext cx="1885509" cy="1282394"/>
          </a:xfrm>
          <a:prstGeom prst="rect">
            <a:avLst/>
          </a:prstGeom>
          <a:noFill/>
          <a:ln>
            <a:noFill/>
          </a:ln>
        </p:spPr>
      </p:pic>
      <p:sp>
        <p:nvSpPr>
          <p:cNvPr id="11" name="CuadroTexto 10">
            <a:extLst>
              <a:ext uri="{FF2B5EF4-FFF2-40B4-BE49-F238E27FC236}">
                <a16:creationId xmlns:a16="http://schemas.microsoft.com/office/drawing/2014/main" id="{7897A48F-04CC-5E6A-6D49-7D0A4FD225E3}"/>
              </a:ext>
            </a:extLst>
          </p:cNvPr>
          <p:cNvSpPr txBox="1"/>
          <p:nvPr/>
        </p:nvSpPr>
        <p:spPr>
          <a:xfrm>
            <a:off x="2124197" y="4578195"/>
            <a:ext cx="6890426" cy="1561005"/>
          </a:xfrm>
          <a:prstGeom prst="rect">
            <a:avLst/>
          </a:prstGeom>
          <a:noFill/>
        </p:spPr>
        <p:txBody>
          <a:bodyPr wrap="square">
            <a:spAutoFit/>
          </a:bodyPr>
          <a:lstStyle/>
          <a:p>
            <a:pPr algn="just">
              <a:lnSpc>
                <a:spcPct val="107000"/>
              </a:lnSpc>
              <a:spcAft>
                <a:spcPts val="800"/>
              </a:spcAft>
            </a:pPr>
            <a:r>
              <a:rPr lang="es-CL" kern="100" dirty="0">
                <a:effectLst/>
                <a:latin typeface="Calibri" panose="020F0502020204030204" pitchFamily="34" charset="0"/>
                <a:ea typeface="Calibri" panose="020F0502020204030204" pitchFamily="34" charset="0"/>
                <a:cs typeface="Times New Roman" panose="02020603050405020304" pitchFamily="18" charset="0"/>
              </a:rPr>
              <a:t>La Superintendencia de Seguridad Social (SUSESO) entregó borrador con directrices a los Organismos Administradores de la Ley (OAL) el 14 de mayo, con plazo de observaciones el 26 de mayo de 2024, actualmente está en revisión por la autoridad. Dirección del trabajo aún no entrega directrices.</a:t>
            </a:r>
          </a:p>
        </p:txBody>
      </p:sp>
    </p:spTree>
    <p:extLst>
      <p:ext uri="{BB962C8B-B14F-4D97-AF65-F5344CB8AC3E}">
        <p14:creationId xmlns:p14="http://schemas.microsoft.com/office/powerpoint/2010/main" val="1112435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 name="Google Shape;588;p55">
            <a:extLst>
              <a:ext uri="{FF2B5EF4-FFF2-40B4-BE49-F238E27FC236}">
                <a16:creationId xmlns:a16="http://schemas.microsoft.com/office/drawing/2014/main" id="{263ABE08-ED44-B472-5C21-6F594C064E42}"/>
              </a:ext>
            </a:extLst>
          </p:cNvPr>
          <p:cNvSpPr/>
          <p:nvPr/>
        </p:nvSpPr>
        <p:spPr>
          <a:xfrm>
            <a:off x="8985979" y="1763180"/>
            <a:ext cx="3206021" cy="3660010"/>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451714" cy="3575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11</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n 6">
            <a:extLst>
              <a:ext uri="{FF2B5EF4-FFF2-40B4-BE49-F238E27FC236}">
                <a16:creationId xmlns:a16="http://schemas.microsoft.com/office/drawing/2014/main" id="{8BB167A0-9262-1372-52A8-2B4AD0C51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2539" y="159211"/>
            <a:ext cx="2443688" cy="1060918"/>
          </a:xfrm>
          <a:prstGeom prst="rect">
            <a:avLst/>
          </a:prstGeom>
        </p:spPr>
      </p:pic>
      <p:pic>
        <p:nvPicPr>
          <p:cNvPr id="8" name="Imagen 7">
            <a:extLst>
              <a:ext uri="{FF2B5EF4-FFF2-40B4-BE49-F238E27FC236}">
                <a16:creationId xmlns:a16="http://schemas.microsoft.com/office/drawing/2014/main" id="{2D72F1C1-57EF-E0E4-D7C4-89D062DC2866}"/>
              </a:ext>
            </a:extLst>
          </p:cNvPr>
          <p:cNvPicPr>
            <a:picLocks noChangeAspect="1"/>
          </p:cNvPicPr>
          <p:nvPr/>
        </p:nvPicPr>
        <p:blipFill>
          <a:blip r:embed="rId4"/>
          <a:stretch>
            <a:fillRect/>
          </a:stretch>
        </p:blipFill>
        <p:spPr>
          <a:xfrm>
            <a:off x="9191876" y="1271016"/>
            <a:ext cx="3000124" cy="4315968"/>
          </a:xfrm>
          <a:prstGeom prst="rect">
            <a:avLst/>
          </a:prstGeom>
        </p:spPr>
      </p:pic>
      <p:sp>
        <p:nvSpPr>
          <p:cNvPr id="10" name="Título 1">
            <a:extLst>
              <a:ext uri="{FF2B5EF4-FFF2-40B4-BE49-F238E27FC236}">
                <a16:creationId xmlns:a16="http://schemas.microsoft.com/office/drawing/2014/main" id="{3294A9B5-26D5-59EE-CF68-5CCC7ECAFB74}"/>
              </a:ext>
            </a:extLst>
          </p:cNvPr>
          <p:cNvSpPr txBox="1">
            <a:spLocks/>
          </p:cNvSpPr>
          <p:nvPr/>
        </p:nvSpPr>
        <p:spPr>
          <a:xfrm>
            <a:off x="284131" y="666192"/>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2400" dirty="0" err="1">
                <a:sym typeface="Open Sans Bold"/>
              </a:rPr>
              <a:t>Obligaciones</a:t>
            </a:r>
            <a:r>
              <a:rPr lang="en-US" sz="2400" dirty="0">
                <a:sym typeface="Open Sans Bold"/>
              </a:rPr>
              <a:t> de </a:t>
            </a:r>
            <a:r>
              <a:rPr lang="en-US" sz="2400" dirty="0" err="1">
                <a:sym typeface="Open Sans Bold"/>
              </a:rPr>
              <a:t>Entidades</a:t>
            </a:r>
            <a:r>
              <a:rPr lang="en-US" sz="2400" dirty="0">
                <a:sym typeface="Open Sans Bold"/>
              </a:rPr>
              <a:t> </a:t>
            </a:r>
            <a:r>
              <a:rPr lang="en-US" sz="2400" dirty="0" err="1">
                <a:sym typeface="Open Sans Bold"/>
              </a:rPr>
              <a:t>Empleadoras</a:t>
            </a:r>
            <a:endParaRPr lang="en-US" sz="2400" dirty="0">
              <a:sym typeface="Open Sans Bold"/>
            </a:endParaRPr>
          </a:p>
        </p:txBody>
      </p:sp>
      <p:sp>
        <p:nvSpPr>
          <p:cNvPr id="9" name="CuadroTexto 8">
            <a:extLst>
              <a:ext uri="{FF2B5EF4-FFF2-40B4-BE49-F238E27FC236}">
                <a16:creationId xmlns:a16="http://schemas.microsoft.com/office/drawing/2014/main" id="{7512CA4A-4FFD-CB13-303F-009118A08057}"/>
              </a:ext>
            </a:extLst>
          </p:cNvPr>
          <p:cNvSpPr txBox="1"/>
          <p:nvPr/>
        </p:nvSpPr>
        <p:spPr>
          <a:xfrm>
            <a:off x="380151" y="1763180"/>
            <a:ext cx="6622842" cy="3738139"/>
          </a:xfrm>
          <a:prstGeom prst="rect">
            <a:avLst/>
          </a:prstGeom>
          <a:noFill/>
        </p:spPr>
        <p:txBody>
          <a:bodyPr wrap="square">
            <a:spAutoFit/>
          </a:bodyPr>
          <a:lstStyle/>
          <a:p>
            <a:pPr marL="342900" lvl="0" indent="-342900" algn="just">
              <a:lnSpc>
                <a:spcPct val="107000"/>
              </a:lnSpc>
              <a:buFont typeface="+mj-lt"/>
              <a:buAutoNum type="arabicPeriod"/>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Elaborar, implementar, difundir y sensibilizar el protocolo de prevención del acoso laboral, sexual y violencia en el trabajo.</a:t>
            </a:r>
          </a:p>
          <a:p>
            <a:pPr marL="342900" lvl="0" indent="-342900" algn="just">
              <a:lnSpc>
                <a:spcPct val="107000"/>
              </a:lnSpc>
              <a:buFont typeface="+mj-lt"/>
              <a:buAutoNum type="arabicPeriod"/>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Informar a las personas trabajadoras los canales de denuncia de los incumplimientos de la prevención, investigación y sanción del acoso laboral y sexual.</a:t>
            </a:r>
          </a:p>
          <a:p>
            <a:pPr marL="342900" lvl="0" indent="-342900" algn="just">
              <a:lnSpc>
                <a:spcPct val="107000"/>
              </a:lnSpc>
              <a:spcAft>
                <a:spcPts val="800"/>
              </a:spcAft>
              <a:buFont typeface="+mj-lt"/>
              <a:buAutoNum type="arabicPeriod"/>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Proporcionar a la persona afectada atención psicológica temprana.</a:t>
            </a:r>
          </a:p>
          <a:p>
            <a:pPr algn="just">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Todas las empresas deberán contar con un protocolo de prevención de la violencia en el trabajo, el acoso laboral y sexual para promover el buen trato, ambientes laborales saludables y respeto a la dignidad de las personas, el que considerará acciones de difusión, sensibilización, formación y monitoreo.</a:t>
            </a:r>
          </a:p>
        </p:txBody>
      </p:sp>
    </p:spTree>
    <p:extLst>
      <p:ext uri="{BB962C8B-B14F-4D97-AF65-F5344CB8AC3E}">
        <p14:creationId xmlns:p14="http://schemas.microsoft.com/office/powerpoint/2010/main" val="3348599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1" name="Google Shape;588;p55">
            <a:extLst>
              <a:ext uri="{FF2B5EF4-FFF2-40B4-BE49-F238E27FC236}">
                <a16:creationId xmlns:a16="http://schemas.microsoft.com/office/drawing/2014/main" id="{9E0E552D-978F-2187-6879-17C01E69ABB8}"/>
              </a:ext>
            </a:extLst>
          </p:cNvPr>
          <p:cNvSpPr/>
          <p:nvPr/>
        </p:nvSpPr>
        <p:spPr>
          <a:xfrm>
            <a:off x="10667152" y="2364436"/>
            <a:ext cx="1524848" cy="2770735"/>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10542900" y="530161"/>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11129200" y="53002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49829" y="6140173"/>
            <a:ext cx="538800" cy="20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12</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Imagen 5">
            <a:extLst>
              <a:ext uri="{FF2B5EF4-FFF2-40B4-BE49-F238E27FC236}">
                <a16:creationId xmlns:a16="http://schemas.microsoft.com/office/drawing/2014/main" id="{CF780742-18C1-8146-085A-9E9DE6723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058" y="6119284"/>
            <a:ext cx="1701537" cy="738716"/>
          </a:xfrm>
          <a:prstGeom prst="rect">
            <a:avLst/>
          </a:prstGeom>
        </p:spPr>
      </p:pic>
      <p:sp>
        <p:nvSpPr>
          <p:cNvPr id="5" name="Título 1">
            <a:extLst>
              <a:ext uri="{FF2B5EF4-FFF2-40B4-BE49-F238E27FC236}">
                <a16:creationId xmlns:a16="http://schemas.microsoft.com/office/drawing/2014/main" id="{8FEF8F74-A3D6-7519-58FE-92869568A7EF}"/>
              </a:ext>
            </a:extLst>
          </p:cNvPr>
          <p:cNvSpPr txBox="1">
            <a:spLocks/>
          </p:cNvSpPr>
          <p:nvPr/>
        </p:nvSpPr>
        <p:spPr>
          <a:xfrm>
            <a:off x="405463" y="254517"/>
            <a:ext cx="8793119"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dirty="0" err="1">
                <a:sym typeface="Open Sans Bold"/>
              </a:rPr>
              <a:t>Definiciones</a:t>
            </a:r>
            <a:r>
              <a:rPr lang="en-US" dirty="0">
                <a:sym typeface="Open Sans Bold"/>
              </a:rPr>
              <a:t> de </a:t>
            </a:r>
            <a:r>
              <a:rPr lang="en-US" dirty="0" err="1">
                <a:sym typeface="Open Sans Bold"/>
              </a:rPr>
              <a:t>Acoso</a:t>
            </a:r>
            <a:endParaRPr lang="en-US" dirty="0">
              <a:sym typeface="Open Sans Bold"/>
            </a:endParaRPr>
          </a:p>
        </p:txBody>
      </p:sp>
      <p:pic>
        <p:nvPicPr>
          <p:cNvPr id="13" name="Picture 2" descr="Persona desenfocada que protesta con la escritura a mano para el día mundial del medio ambiente al aire libre">
            <a:extLst>
              <a:ext uri="{FF2B5EF4-FFF2-40B4-BE49-F238E27FC236}">
                <a16:creationId xmlns:a16="http://schemas.microsoft.com/office/drawing/2014/main" id="{33F25775-539C-B22C-0F60-36B5103EC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1842" y="2963547"/>
            <a:ext cx="2122713" cy="3186614"/>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FA40461A-DFAD-30C3-618B-EFE4C680E70F}"/>
              </a:ext>
            </a:extLst>
          </p:cNvPr>
          <p:cNvSpPr txBox="1"/>
          <p:nvPr/>
        </p:nvSpPr>
        <p:spPr>
          <a:xfrm>
            <a:off x="102772" y="1371279"/>
            <a:ext cx="9398500" cy="5117363"/>
          </a:xfrm>
          <a:prstGeom prst="rect">
            <a:avLst/>
          </a:prstGeom>
          <a:noFill/>
        </p:spPr>
        <p:txBody>
          <a:bodyPr wrap="square">
            <a:spAutoFit/>
          </a:bodyPr>
          <a:lstStyle/>
          <a:p>
            <a:pPr marL="342900" lvl="0" indent="-342900" algn="just">
              <a:lnSpc>
                <a:spcPct val="107000"/>
              </a:lnSpc>
              <a:buSzPts val="1000"/>
              <a:buFont typeface="Symbol" panose="05050102010706020507" pitchFamily="18" charset="2"/>
              <a:buChar char=""/>
              <a:tabLst>
                <a:tab pos="457200" algn="l"/>
              </a:tabLs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Acoso laboral: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Toda conducta que constituya agresión u hostigamiento ejercida por el empleador o por uno o más trabajadores, en contra de otro u otros trabajadores, por cualquier medio, ya sea que se manifieste una sola vez o de manera reiterada, y que tenga como resultado para el o los afectados su menoscabo, maltrato o humillación, o bien que amenace o perjudique su situación laboral o sus oportunidades en el empleo (artículo 2° inciso segundo del Código del Trabajo).</a:t>
            </a:r>
          </a:p>
          <a:p>
            <a:pPr marL="342900" lvl="0" indent="-342900" algn="just">
              <a:lnSpc>
                <a:spcPct val="107000"/>
              </a:lnSpc>
              <a:buSzPts val="1000"/>
              <a:buFont typeface="Symbol" panose="05050102010706020507" pitchFamily="18" charset="2"/>
              <a:buChar char=""/>
              <a:tabLst>
                <a:tab pos="457200" algn="l"/>
              </a:tabLst>
            </a:pP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Violencia en el trabajo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ejercidas por terceros ajenos a la relación laboral: Son aquellas conductas que afecten a las trabajadoras y a los trabajadores, con ocasión de la prestación de servicios, por parte de clientes, proveedores, usuarios, visitas, entre otros (artículo 2° inciso segundo del Código del Trabajo).</a:t>
            </a:r>
          </a:p>
          <a:p>
            <a:pPr marL="342900" lvl="0" indent="-342900" algn="just">
              <a:lnSpc>
                <a:spcPct val="107000"/>
              </a:lnSpc>
              <a:buSzPts val="1000"/>
              <a:buFont typeface="Symbol" panose="05050102010706020507" pitchFamily="18" charset="2"/>
              <a:buChar char=""/>
              <a:tabLst>
                <a:tab pos="457200" algn="l"/>
              </a:tabLst>
            </a:pP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SzPts val="1000"/>
              <a:buFont typeface="Symbol" panose="05050102010706020507" pitchFamily="18" charset="2"/>
              <a:buChar char=""/>
              <a:tabLst>
                <a:tab pos="457200" algn="l"/>
              </a:tabLs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Acoso sexual: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 aquella conducta en que una persona realiza, en forma indebida, por cualquier medio, requerimientos de carácter sexual, no consentidos por quien los recibe y que amenacen o perjudiquen su situación laboral o sus oportunidades en el empleo (artículo 2° inciso segundo del Código del Trabajo).</a:t>
            </a:r>
          </a:p>
          <a:p>
            <a:pPr marL="342900" lvl="0" indent="-342900" algn="just">
              <a:lnSpc>
                <a:spcPct val="107000"/>
              </a:lnSpc>
              <a:buSzPts val="1000"/>
              <a:buFont typeface="Symbol" panose="05050102010706020507" pitchFamily="18" charset="2"/>
              <a:buChar char=""/>
              <a:tabLst>
                <a:tab pos="457200" algn="l"/>
              </a:tabLst>
            </a:pP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33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41FBD726-D8C5-39E8-E6DD-472874BEBF28}"/>
            </a:ext>
          </a:extLst>
        </p:cNvPr>
        <p:cNvGrpSpPr/>
        <p:nvPr/>
      </p:nvGrpSpPr>
      <p:grpSpPr>
        <a:xfrm>
          <a:off x="0" y="0"/>
          <a:ext cx="0" cy="0"/>
          <a:chOff x="0" y="0"/>
          <a:chExt cx="0" cy="0"/>
        </a:xfrm>
      </p:grpSpPr>
      <p:sp>
        <p:nvSpPr>
          <p:cNvPr id="11" name="Google Shape;588;p55">
            <a:extLst>
              <a:ext uri="{FF2B5EF4-FFF2-40B4-BE49-F238E27FC236}">
                <a16:creationId xmlns:a16="http://schemas.microsoft.com/office/drawing/2014/main" id="{75D52752-AD73-473E-0B99-2FBF4D88AE46}"/>
              </a:ext>
            </a:extLst>
          </p:cNvPr>
          <p:cNvSpPr/>
          <p:nvPr/>
        </p:nvSpPr>
        <p:spPr>
          <a:xfrm>
            <a:off x="10667152" y="2364436"/>
            <a:ext cx="1524848" cy="2770735"/>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a:extLst>
              <a:ext uri="{FF2B5EF4-FFF2-40B4-BE49-F238E27FC236}">
                <a16:creationId xmlns:a16="http://schemas.microsoft.com/office/drawing/2014/main" id="{6B3F0008-B94B-1CB4-A9EC-5EEEDD95A860}"/>
              </a:ext>
            </a:extLst>
          </p:cNvPr>
          <p:cNvSpPr/>
          <p:nvPr/>
        </p:nvSpPr>
        <p:spPr>
          <a:xfrm rot="-5400000">
            <a:off x="10566352" y="352272"/>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a:extLst>
              <a:ext uri="{FF2B5EF4-FFF2-40B4-BE49-F238E27FC236}">
                <a16:creationId xmlns:a16="http://schemas.microsoft.com/office/drawing/2014/main" id="{C9CB2917-9208-8ED8-D8D9-EE6B756E67B1}"/>
              </a:ext>
            </a:extLst>
          </p:cNvPr>
          <p:cNvSpPr/>
          <p:nvPr/>
        </p:nvSpPr>
        <p:spPr>
          <a:xfrm rot="5400000">
            <a:off x="11152652" y="352138"/>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52071290-AAB9-8127-3740-33938FD7738A}"/>
              </a:ext>
            </a:extLst>
          </p:cNvPr>
          <p:cNvSpPr txBox="1">
            <a:spLocks/>
          </p:cNvSpPr>
          <p:nvPr/>
        </p:nvSpPr>
        <p:spPr>
          <a:xfrm>
            <a:off x="10849829" y="6140173"/>
            <a:ext cx="538800" cy="20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13</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086079F4-3D34-F3C8-C42B-34351AE4A44F}"/>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Imagen 5">
            <a:extLst>
              <a:ext uri="{FF2B5EF4-FFF2-40B4-BE49-F238E27FC236}">
                <a16:creationId xmlns:a16="http://schemas.microsoft.com/office/drawing/2014/main" id="{BC0011A8-2499-C6BD-BAB3-929B34DA4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95" y="1178899"/>
            <a:ext cx="1701537" cy="738716"/>
          </a:xfrm>
          <a:prstGeom prst="rect">
            <a:avLst/>
          </a:prstGeom>
        </p:spPr>
      </p:pic>
      <p:sp>
        <p:nvSpPr>
          <p:cNvPr id="5" name="Título 1">
            <a:extLst>
              <a:ext uri="{FF2B5EF4-FFF2-40B4-BE49-F238E27FC236}">
                <a16:creationId xmlns:a16="http://schemas.microsoft.com/office/drawing/2014/main" id="{2E39EC81-F4D5-55EB-B0C5-0598DA2362EC}"/>
              </a:ext>
            </a:extLst>
          </p:cNvPr>
          <p:cNvSpPr txBox="1">
            <a:spLocks/>
          </p:cNvSpPr>
          <p:nvPr/>
        </p:nvSpPr>
        <p:spPr>
          <a:xfrm>
            <a:off x="478971" y="338338"/>
            <a:ext cx="8793119"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dirty="0" err="1">
                <a:sym typeface="Open Sans Bold"/>
              </a:rPr>
              <a:t>Definiciones</a:t>
            </a:r>
            <a:r>
              <a:rPr lang="en-US" dirty="0">
                <a:sym typeface="Open Sans Bold"/>
              </a:rPr>
              <a:t> de </a:t>
            </a:r>
            <a:r>
              <a:rPr lang="en-US" dirty="0" err="1">
                <a:sym typeface="Open Sans Bold"/>
              </a:rPr>
              <a:t>Acoso</a:t>
            </a:r>
            <a:endParaRPr lang="en-US" dirty="0">
              <a:sym typeface="Open Sans Bold"/>
            </a:endParaRPr>
          </a:p>
        </p:txBody>
      </p:sp>
      <p:pic>
        <p:nvPicPr>
          <p:cNvPr id="13" name="Picture 2" descr="Persona desenfocada que protesta con la escritura a mano para el día mundial del medio ambiente al aire libre">
            <a:extLst>
              <a:ext uri="{FF2B5EF4-FFF2-40B4-BE49-F238E27FC236}">
                <a16:creationId xmlns:a16="http://schemas.microsoft.com/office/drawing/2014/main" id="{7E00CA55-65CA-8147-B9AB-56F2AE55D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1842" y="2963547"/>
            <a:ext cx="2122713" cy="31866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8BE4581A-8D2E-4BCC-8B45-C36D954E18A2}"/>
              </a:ext>
            </a:extLst>
          </p:cNvPr>
          <p:cNvSpPr txBox="1"/>
          <p:nvPr/>
        </p:nvSpPr>
        <p:spPr>
          <a:xfrm>
            <a:off x="237445" y="1487484"/>
            <a:ext cx="8741227" cy="4524637"/>
          </a:xfrm>
          <a:prstGeom prst="rect">
            <a:avLst/>
          </a:prstGeom>
          <a:noFill/>
        </p:spPr>
        <p:txBody>
          <a:bodyPr wrap="square">
            <a:spAutoFit/>
          </a:bodyPr>
          <a:lstStyle/>
          <a:p>
            <a:pPr marL="342900" lvl="0" indent="-342900" algn="just">
              <a:lnSpc>
                <a:spcPct val="107000"/>
              </a:lnSpc>
              <a:buSzPts val="1000"/>
              <a:buFont typeface="Symbol" panose="05050102010706020507" pitchFamily="18" charset="2"/>
              <a:buChar char=""/>
              <a:tabLst>
                <a:tab pos="457200" algn="l"/>
              </a:tabLs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Conductas incívicas: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El incivismo abarca comportamientos descorteses o groseros que carecen de una clara intención de dañar, pero que entran en conflicto con los estándares de respeto mutuo. A menudo surge del descuido de las normas sociales. Sin directrices claras, el comportamiento descortés puede perpetuarse y generar situaciones de hostilidad o violencia necesarias de erradicar de los espacios de trabajo. Al abordar las conductas incívicas de manera proactiva, las organizaciones pueden mitigar su propagación y evitar que evolucione hacia transgresiones más graves. (Directrices SUSESO a ley 21.643)</a:t>
            </a:r>
          </a:p>
          <a:p>
            <a:pPr marL="342900" lvl="0" indent="-342900" algn="just">
              <a:lnSpc>
                <a:spcPct val="107000"/>
              </a:lnSpc>
              <a:buSzPts val="1000"/>
              <a:buFont typeface="Symbol" panose="05050102010706020507" pitchFamily="18" charset="2"/>
              <a:buChar char=""/>
              <a:tabLst>
                <a:tab pos="457200" algn="l"/>
              </a:tabLst>
            </a:pP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Sexismo: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 cualquier expresión (un acto, una palabra, una imagen, un gesto) basada en la idea de que algunas personas son inferiores por razón de su sexo o género.</a:t>
            </a:r>
          </a:p>
          <a:p>
            <a:pPr lvl="0" algn="just">
              <a:lnSpc>
                <a:spcPct val="107000"/>
              </a:lnSpc>
              <a:spcAft>
                <a:spcPts val="800"/>
              </a:spcAft>
              <a:buSzPts val="1000"/>
              <a:tabLst>
                <a:tab pos="457200" algn="l"/>
              </a:tabLst>
            </a:pPr>
            <a:r>
              <a:rPr lang="es-CL" b="1" kern="100" dirty="0">
                <a:latin typeface="Calibri" panose="020F0502020204030204" pitchFamily="34" charset="0"/>
                <a:ea typeface="Calibri" panose="020F0502020204030204" pitchFamily="34" charset="0"/>
                <a:cs typeface="Times New Roman" panose="02020603050405020304" pitchFamily="18" charset="0"/>
              </a:rPr>
              <a:t>      </a:t>
            </a: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El sexismo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puede ser consciente y expresarse de manera hostil. El sexismo hostil </a:t>
            </a:r>
            <a:r>
              <a:rPr lang="es-CL" kern="100" dirty="0">
                <a:latin typeface="Calibri" panose="020F0502020204030204" pitchFamily="34" charset="0"/>
                <a:ea typeface="Calibri" panose="020F0502020204030204" pitchFamily="34" charset="0"/>
                <a:cs typeface="Times New Roman" panose="02020603050405020304" pitchFamily="18" charset="0"/>
              </a:rPr>
              <a:t>           </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defiende los prejuicios de género tradicionales y castiga a quienes desafían el 	estereotipo de género, los que en determinados contextos podrían dar lugar a 	conductas constitutivas de acoso. (Directrices SUSESO a ley 21.643)</a:t>
            </a:r>
          </a:p>
        </p:txBody>
      </p:sp>
    </p:spTree>
    <p:extLst>
      <p:ext uri="{BB962C8B-B14F-4D97-AF65-F5344CB8AC3E}">
        <p14:creationId xmlns:p14="http://schemas.microsoft.com/office/powerpoint/2010/main" val="63759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5" name="Google Shape;588;p55">
            <a:extLst>
              <a:ext uri="{FF2B5EF4-FFF2-40B4-BE49-F238E27FC236}">
                <a16:creationId xmlns:a16="http://schemas.microsoft.com/office/drawing/2014/main" id="{31B5CECB-EE6D-516F-87C2-96299D70D9A0}"/>
              </a:ext>
            </a:extLst>
          </p:cNvPr>
          <p:cNvSpPr/>
          <p:nvPr/>
        </p:nvSpPr>
        <p:spPr>
          <a:xfrm>
            <a:off x="8443136" y="732360"/>
            <a:ext cx="3206021" cy="4647570"/>
          </a:xfrm>
          <a:prstGeom prst="rect">
            <a:avLst/>
          </a:prstGeom>
          <a:solidFill>
            <a:srgbClr val="D35A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49829" y="6140173"/>
            <a:ext cx="538800" cy="20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14</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26" name="Picture 2" descr="Chica triste siendo intimidada en ángulo alto">
            <a:extLst>
              <a:ext uri="{FF2B5EF4-FFF2-40B4-BE49-F238E27FC236}">
                <a16:creationId xmlns:a16="http://schemas.microsoft.com/office/drawing/2014/main" id="{BDB31D8E-D887-96A0-1178-AFEB1AF17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2456" y="1050934"/>
            <a:ext cx="3380435" cy="507470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D966E76-8946-037B-5684-5417A8217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102" y="5986913"/>
            <a:ext cx="1715415" cy="744741"/>
          </a:xfrm>
          <a:prstGeom prst="rect">
            <a:avLst/>
          </a:prstGeom>
        </p:spPr>
      </p:pic>
      <p:pic>
        <p:nvPicPr>
          <p:cNvPr id="2" name="Ejemplos y Tipos de Acoso Laboral.">
            <a:hlinkClick r:id="" action="ppaction://media"/>
            <a:extLst>
              <a:ext uri="{FF2B5EF4-FFF2-40B4-BE49-F238E27FC236}">
                <a16:creationId xmlns:a16="http://schemas.microsoft.com/office/drawing/2014/main" id="{6ABC646B-E93B-1629-3310-00A06E1FB6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2612" y="1320329"/>
            <a:ext cx="6638036" cy="3733895"/>
          </a:xfrm>
          <a:prstGeom prst="rect">
            <a:avLst/>
          </a:prstGeom>
        </p:spPr>
      </p:pic>
      <p:sp>
        <p:nvSpPr>
          <p:cNvPr id="7" name="Título 1">
            <a:extLst>
              <a:ext uri="{FF2B5EF4-FFF2-40B4-BE49-F238E27FC236}">
                <a16:creationId xmlns:a16="http://schemas.microsoft.com/office/drawing/2014/main" id="{CE4B138C-5543-A703-01BD-0C66BB010AA0}"/>
              </a:ext>
            </a:extLst>
          </p:cNvPr>
          <p:cNvSpPr txBox="1">
            <a:spLocks/>
          </p:cNvSpPr>
          <p:nvPr/>
        </p:nvSpPr>
        <p:spPr>
          <a:xfrm>
            <a:off x="751470" y="377784"/>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Conceptos</a:t>
            </a:r>
            <a:r>
              <a:rPr lang="en-US" sz="4000" dirty="0">
                <a:sym typeface="Open Sans Bold"/>
              </a:rPr>
              <a:t> de </a:t>
            </a:r>
            <a:r>
              <a:rPr lang="en-US" sz="4000" dirty="0" err="1">
                <a:sym typeface="Open Sans Bold"/>
              </a:rPr>
              <a:t>acoso</a:t>
            </a:r>
            <a:endParaRPr lang="en-US" sz="4000" dirty="0">
              <a:sym typeface="Open Sans Bold"/>
            </a:endParaRPr>
          </a:p>
        </p:txBody>
      </p:sp>
    </p:spTree>
    <p:extLst>
      <p:ext uri="{BB962C8B-B14F-4D97-AF65-F5344CB8AC3E}">
        <p14:creationId xmlns:p14="http://schemas.microsoft.com/office/powerpoint/2010/main" val="41126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743B56B-A8D2-F653-3EED-2E94B89CAF30}"/>
              </a:ext>
            </a:extLst>
          </p:cNvPr>
          <p:cNvSpPr txBox="1"/>
          <p:nvPr/>
        </p:nvSpPr>
        <p:spPr>
          <a:xfrm>
            <a:off x="3366057" y="1329931"/>
            <a:ext cx="8272819" cy="4305730"/>
          </a:xfrm>
          <a:prstGeom prst="rect">
            <a:avLst/>
          </a:prstGeom>
          <a:noFill/>
        </p:spPr>
        <p:txBody>
          <a:bodyPr wrap="square">
            <a:spAutoFit/>
          </a:bodyPr>
          <a:lstStyle/>
          <a:p>
            <a:pPr algn="just">
              <a:lnSpc>
                <a:spcPct val="200000"/>
              </a:lnSpc>
            </a:pPr>
            <a:r>
              <a:rPr lang="es-CL" sz="2000" b="1" dirty="0">
                <a:solidFill>
                  <a:schemeClr val="bg2">
                    <a:lumMod val="25000"/>
                  </a:schemeClr>
                </a:solidFill>
              </a:rPr>
              <a:t>Se deben condenar los comentarios burlones o bromas insultantes en público o en privado relacionados con cuestiones personales, de género, inclusión o de carácter laboral; Así como las conductas homofóbicas, transfóbicas, que desconozcan el derecho de minorías de diversidades sexuales, de personas trabajadoras neuro diversas o que requieran adecuaciones laborales para su real inclusión.</a:t>
            </a:r>
          </a:p>
        </p:txBody>
      </p:sp>
      <p:sp>
        <p:nvSpPr>
          <p:cNvPr id="3" name="Google Shape;588;p55">
            <a:extLst>
              <a:ext uri="{FF2B5EF4-FFF2-40B4-BE49-F238E27FC236}">
                <a16:creationId xmlns:a16="http://schemas.microsoft.com/office/drawing/2014/main" id="{6700BF6F-7F79-2E6C-640E-6A9643C8DD77}"/>
              </a:ext>
            </a:extLst>
          </p:cNvPr>
          <p:cNvSpPr/>
          <p:nvPr/>
        </p:nvSpPr>
        <p:spPr>
          <a:xfrm>
            <a:off x="1" y="2195512"/>
            <a:ext cx="2788920" cy="4198137"/>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6" name="Imagen 5">
            <a:extLst>
              <a:ext uri="{FF2B5EF4-FFF2-40B4-BE49-F238E27FC236}">
                <a16:creationId xmlns:a16="http://schemas.microsoft.com/office/drawing/2014/main" id="{A8BA9FC8-3133-D228-5344-5510F619FF13}"/>
              </a:ext>
            </a:extLst>
          </p:cNvPr>
          <p:cNvPicPr>
            <a:picLocks noChangeAspect="1"/>
          </p:cNvPicPr>
          <p:nvPr/>
        </p:nvPicPr>
        <p:blipFill>
          <a:blip r:embed="rId2"/>
          <a:stretch>
            <a:fillRect/>
          </a:stretch>
        </p:blipFill>
        <p:spPr>
          <a:xfrm>
            <a:off x="0" y="464350"/>
            <a:ext cx="2426510" cy="5018314"/>
          </a:xfrm>
          <a:prstGeom prst="rect">
            <a:avLst/>
          </a:prstGeom>
        </p:spPr>
      </p:pic>
      <p:pic>
        <p:nvPicPr>
          <p:cNvPr id="5" name="Imagen 4">
            <a:extLst>
              <a:ext uri="{FF2B5EF4-FFF2-40B4-BE49-F238E27FC236}">
                <a16:creationId xmlns:a16="http://schemas.microsoft.com/office/drawing/2014/main" id="{3EDAD56E-BF8F-FB7B-D5D9-5394C289F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731372"/>
            <a:ext cx="2443688" cy="1060918"/>
          </a:xfrm>
          <a:prstGeom prst="rect">
            <a:avLst/>
          </a:prstGeom>
        </p:spPr>
      </p:pic>
      <p:sp>
        <p:nvSpPr>
          <p:cNvPr id="9" name="Título 1">
            <a:extLst>
              <a:ext uri="{FF2B5EF4-FFF2-40B4-BE49-F238E27FC236}">
                <a16:creationId xmlns:a16="http://schemas.microsoft.com/office/drawing/2014/main" id="{E231DD6D-B0A6-CE94-E7E2-2FF5C5FA330A}"/>
              </a:ext>
            </a:extLst>
          </p:cNvPr>
          <p:cNvSpPr txBox="1">
            <a:spLocks/>
          </p:cNvSpPr>
          <p:nvPr/>
        </p:nvSpPr>
        <p:spPr>
          <a:xfrm>
            <a:off x="3366057" y="165210"/>
            <a:ext cx="6692343"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Conductas</a:t>
            </a:r>
            <a:r>
              <a:rPr lang="en-US" sz="4000" dirty="0">
                <a:sym typeface="Open Sans Bold"/>
              </a:rPr>
              <a:t> </a:t>
            </a:r>
            <a:r>
              <a:rPr lang="en-US" sz="4000" dirty="0" err="1">
                <a:sym typeface="Open Sans Bold"/>
              </a:rPr>
              <a:t>condenables</a:t>
            </a:r>
            <a:endParaRPr lang="en-US" sz="4000" dirty="0">
              <a:sym typeface="Open Sans Bold"/>
            </a:endParaRPr>
          </a:p>
        </p:txBody>
      </p:sp>
    </p:spTree>
    <p:extLst>
      <p:ext uri="{BB962C8B-B14F-4D97-AF65-F5344CB8AC3E}">
        <p14:creationId xmlns:p14="http://schemas.microsoft.com/office/powerpoint/2010/main" val="21508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CC9AF081-82DC-08C4-7EA2-BF4E3AFE6DBF}"/>
            </a:ext>
          </a:extLst>
        </p:cNvPr>
        <p:cNvGrpSpPr/>
        <p:nvPr/>
      </p:nvGrpSpPr>
      <p:grpSpPr>
        <a:xfrm>
          <a:off x="0" y="0"/>
          <a:ext cx="0" cy="0"/>
          <a:chOff x="0" y="0"/>
          <a:chExt cx="0" cy="0"/>
        </a:xfrm>
      </p:grpSpPr>
      <p:sp>
        <p:nvSpPr>
          <p:cNvPr id="6" name="Google Shape;588;p55">
            <a:extLst>
              <a:ext uri="{FF2B5EF4-FFF2-40B4-BE49-F238E27FC236}">
                <a16:creationId xmlns:a16="http://schemas.microsoft.com/office/drawing/2014/main" id="{B5DFF6E5-E215-9A29-875E-5D14C07311F3}"/>
              </a:ext>
            </a:extLst>
          </p:cNvPr>
          <p:cNvSpPr/>
          <p:nvPr/>
        </p:nvSpPr>
        <p:spPr>
          <a:xfrm>
            <a:off x="9636947" y="0"/>
            <a:ext cx="2508504" cy="6072500"/>
          </a:xfrm>
          <a:prstGeom prst="rect">
            <a:avLst/>
          </a:prstGeom>
          <a:solidFill>
            <a:srgbClr val="D35A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a:extLst>
              <a:ext uri="{FF2B5EF4-FFF2-40B4-BE49-F238E27FC236}">
                <a16:creationId xmlns:a16="http://schemas.microsoft.com/office/drawing/2014/main" id="{FA25F864-CCDD-D912-8EAF-B03B935CB21C}"/>
              </a:ext>
            </a:extLst>
          </p:cNvPr>
          <p:cNvSpPr/>
          <p:nvPr/>
        </p:nvSpPr>
        <p:spPr>
          <a:xfrm rot="-5400000">
            <a:off x="9536147" y="6499529"/>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a:extLst>
              <a:ext uri="{FF2B5EF4-FFF2-40B4-BE49-F238E27FC236}">
                <a16:creationId xmlns:a16="http://schemas.microsoft.com/office/drawing/2014/main" id="{B73AAD45-81DD-6C92-995B-9A1F726B1725}"/>
              </a:ext>
            </a:extLst>
          </p:cNvPr>
          <p:cNvSpPr/>
          <p:nvPr/>
        </p:nvSpPr>
        <p:spPr>
          <a:xfrm rot="5400000">
            <a:off x="10122447" y="6499395"/>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8BC4ADD6-3D73-DB01-F91A-E00146D89314}"/>
              </a:ext>
            </a:extLst>
          </p:cNvPr>
          <p:cNvSpPr txBox="1">
            <a:spLocks/>
          </p:cNvSpPr>
          <p:nvPr/>
        </p:nvSpPr>
        <p:spPr>
          <a:xfrm>
            <a:off x="10891199" y="6139199"/>
            <a:ext cx="484371" cy="29283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16</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D6D471E0-3E7A-7BFA-75FE-D6E991D81689}"/>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Imagen 7">
            <a:extLst>
              <a:ext uri="{FF2B5EF4-FFF2-40B4-BE49-F238E27FC236}">
                <a16:creationId xmlns:a16="http://schemas.microsoft.com/office/drawing/2014/main" id="{AC58ABD3-2EDB-B648-1CFF-10AA197193A4}"/>
              </a:ext>
            </a:extLst>
          </p:cNvPr>
          <p:cNvPicPr>
            <a:picLocks noChangeAspect="1"/>
          </p:cNvPicPr>
          <p:nvPr/>
        </p:nvPicPr>
        <p:blipFill>
          <a:blip r:embed="rId3"/>
          <a:stretch>
            <a:fillRect/>
          </a:stretch>
        </p:blipFill>
        <p:spPr>
          <a:xfrm>
            <a:off x="8684613" y="1657380"/>
            <a:ext cx="3211304" cy="3861445"/>
          </a:xfrm>
          <a:prstGeom prst="rect">
            <a:avLst/>
          </a:prstGeom>
        </p:spPr>
      </p:pic>
      <p:sp>
        <p:nvSpPr>
          <p:cNvPr id="10" name="Título 1">
            <a:extLst>
              <a:ext uri="{FF2B5EF4-FFF2-40B4-BE49-F238E27FC236}">
                <a16:creationId xmlns:a16="http://schemas.microsoft.com/office/drawing/2014/main" id="{A60EBC47-8A54-1306-1224-006C209A8A4A}"/>
              </a:ext>
            </a:extLst>
          </p:cNvPr>
          <p:cNvSpPr txBox="1">
            <a:spLocks/>
          </p:cNvSpPr>
          <p:nvPr/>
        </p:nvSpPr>
        <p:spPr>
          <a:xfrm>
            <a:off x="319683" y="425833"/>
            <a:ext cx="9028167"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a:sym typeface="Open Sans Bold"/>
              </a:rPr>
              <a:t>¿</a:t>
            </a:r>
            <a:r>
              <a:rPr lang="en-US" sz="4000" dirty="0" err="1">
                <a:sym typeface="Open Sans Bold"/>
              </a:rPr>
              <a:t>Qué</a:t>
            </a:r>
            <a:r>
              <a:rPr lang="en-US" sz="4000" dirty="0">
                <a:sym typeface="Open Sans Bold"/>
              </a:rPr>
              <a:t> es </a:t>
            </a:r>
            <a:r>
              <a:rPr lang="en-US" sz="4000" dirty="0" err="1">
                <a:sym typeface="Open Sans Bold"/>
              </a:rPr>
              <a:t>el</a:t>
            </a:r>
            <a:r>
              <a:rPr lang="en-US" sz="4000" dirty="0">
                <a:sym typeface="Open Sans Bold"/>
              </a:rPr>
              <a:t> </a:t>
            </a:r>
            <a:r>
              <a:rPr lang="en-US" sz="4000" dirty="0" err="1">
                <a:sym typeface="Open Sans Bold"/>
              </a:rPr>
              <a:t>Acoso</a:t>
            </a:r>
            <a:r>
              <a:rPr lang="en-US" sz="4000" dirty="0">
                <a:sym typeface="Open Sans Bold"/>
              </a:rPr>
              <a:t>?</a:t>
            </a:r>
          </a:p>
        </p:txBody>
      </p:sp>
      <p:sp>
        <p:nvSpPr>
          <p:cNvPr id="11" name="CuadroTexto 10">
            <a:extLst>
              <a:ext uri="{FF2B5EF4-FFF2-40B4-BE49-F238E27FC236}">
                <a16:creationId xmlns:a16="http://schemas.microsoft.com/office/drawing/2014/main" id="{7984089B-7876-A4AC-EB03-68FCDBB1CC7E}"/>
              </a:ext>
            </a:extLst>
          </p:cNvPr>
          <p:cNvSpPr txBox="1"/>
          <p:nvPr/>
        </p:nvSpPr>
        <p:spPr>
          <a:xfrm>
            <a:off x="584448" y="1984007"/>
            <a:ext cx="6096000" cy="369332"/>
          </a:xfrm>
          <a:prstGeom prst="rect">
            <a:avLst/>
          </a:prstGeom>
          <a:noFill/>
        </p:spPr>
        <p:txBody>
          <a:bodyPr wrap="square">
            <a:spAutoFit/>
          </a:bodyPr>
          <a:lstStyle/>
          <a:p>
            <a:r>
              <a:rPr lang="es-CL" sz="1800" b="1" u="sng" dirty="0">
                <a:effectLst/>
                <a:latin typeface="Calibri" panose="020F0502020204030204" pitchFamily="34" charset="0"/>
                <a:ea typeface="Calibri" panose="020F0502020204030204" pitchFamily="34" charset="0"/>
                <a:cs typeface="Times New Roman" panose="02020603050405020304" pitchFamily="18" charset="0"/>
              </a:rPr>
              <a:t>Para el acoso también se utilizan los siguientes términos</a:t>
            </a:r>
            <a:endParaRPr lang="es-CL" dirty="0"/>
          </a:p>
        </p:txBody>
      </p:sp>
      <p:pic>
        <p:nvPicPr>
          <p:cNvPr id="12" name="Imagen 11">
            <a:extLst>
              <a:ext uri="{FF2B5EF4-FFF2-40B4-BE49-F238E27FC236}">
                <a16:creationId xmlns:a16="http://schemas.microsoft.com/office/drawing/2014/main" id="{7D977120-ED44-4E83-25A7-41EA0F26B982}"/>
              </a:ext>
            </a:extLst>
          </p:cNvPr>
          <p:cNvPicPr>
            <a:picLocks noChangeAspect="1"/>
          </p:cNvPicPr>
          <p:nvPr/>
        </p:nvPicPr>
        <p:blipFill>
          <a:blip r:embed="rId4"/>
          <a:stretch>
            <a:fillRect/>
          </a:stretch>
        </p:blipFill>
        <p:spPr>
          <a:xfrm>
            <a:off x="871768" y="2649775"/>
            <a:ext cx="7432611" cy="2935439"/>
          </a:xfrm>
          <a:prstGeom prst="rect">
            <a:avLst/>
          </a:prstGeom>
        </p:spPr>
      </p:pic>
    </p:spTree>
    <p:extLst>
      <p:ext uri="{BB962C8B-B14F-4D97-AF65-F5344CB8AC3E}">
        <p14:creationId xmlns:p14="http://schemas.microsoft.com/office/powerpoint/2010/main" val="257057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 name="Google Shape;588;p55">
            <a:extLst>
              <a:ext uri="{FF2B5EF4-FFF2-40B4-BE49-F238E27FC236}">
                <a16:creationId xmlns:a16="http://schemas.microsoft.com/office/drawing/2014/main" id="{FC05A833-E147-7B55-79FA-EBB6DB093911}"/>
              </a:ext>
            </a:extLst>
          </p:cNvPr>
          <p:cNvSpPr/>
          <p:nvPr/>
        </p:nvSpPr>
        <p:spPr>
          <a:xfrm>
            <a:off x="9636947" y="0"/>
            <a:ext cx="2508504" cy="6072500"/>
          </a:xfrm>
          <a:prstGeom prst="rect">
            <a:avLst/>
          </a:prstGeom>
          <a:solidFill>
            <a:srgbClr val="D35A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2554807"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3141107"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199" y="6139199"/>
            <a:ext cx="484371" cy="29283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17</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n 6">
            <a:extLst>
              <a:ext uri="{FF2B5EF4-FFF2-40B4-BE49-F238E27FC236}">
                <a16:creationId xmlns:a16="http://schemas.microsoft.com/office/drawing/2014/main" id="{CB0DFA0D-94E4-AE13-D0C0-7987D4073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980" y="5755156"/>
            <a:ext cx="2443688" cy="1060918"/>
          </a:xfrm>
          <a:prstGeom prst="rect">
            <a:avLst/>
          </a:prstGeom>
        </p:spPr>
      </p:pic>
      <p:pic>
        <p:nvPicPr>
          <p:cNvPr id="8" name="Imagen 7">
            <a:extLst>
              <a:ext uri="{FF2B5EF4-FFF2-40B4-BE49-F238E27FC236}">
                <a16:creationId xmlns:a16="http://schemas.microsoft.com/office/drawing/2014/main" id="{F8B765A3-244C-4215-9D24-F647AE4F0781}"/>
              </a:ext>
            </a:extLst>
          </p:cNvPr>
          <p:cNvPicPr>
            <a:picLocks noChangeAspect="1"/>
          </p:cNvPicPr>
          <p:nvPr/>
        </p:nvPicPr>
        <p:blipFill>
          <a:blip r:embed="rId4"/>
          <a:stretch>
            <a:fillRect/>
          </a:stretch>
        </p:blipFill>
        <p:spPr>
          <a:xfrm>
            <a:off x="8684613" y="1657380"/>
            <a:ext cx="3211304" cy="3861445"/>
          </a:xfrm>
          <a:prstGeom prst="rect">
            <a:avLst/>
          </a:prstGeom>
        </p:spPr>
      </p:pic>
      <p:sp>
        <p:nvSpPr>
          <p:cNvPr id="10" name="Título 1">
            <a:extLst>
              <a:ext uri="{FF2B5EF4-FFF2-40B4-BE49-F238E27FC236}">
                <a16:creationId xmlns:a16="http://schemas.microsoft.com/office/drawing/2014/main" id="{2539146C-63FA-5B70-7F99-EBD6BAF8F845}"/>
              </a:ext>
            </a:extLst>
          </p:cNvPr>
          <p:cNvSpPr txBox="1">
            <a:spLocks/>
          </p:cNvSpPr>
          <p:nvPr/>
        </p:nvSpPr>
        <p:spPr>
          <a:xfrm>
            <a:off x="319683" y="425833"/>
            <a:ext cx="9028167"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Tipos</a:t>
            </a:r>
            <a:r>
              <a:rPr lang="en-US" sz="4000" dirty="0">
                <a:sym typeface="Open Sans Bold"/>
              </a:rPr>
              <a:t> de </a:t>
            </a:r>
            <a:r>
              <a:rPr lang="en-US" sz="4000" dirty="0" err="1">
                <a:sym typeface="Open Sans Bold"/>
              </a:rPr>
              <a:t>Acoso</a:t>
            </a:r>
            <a:endParaRPr lang="en-US" sz="4000" dirty="0">
              <a:sym typeface="Open Sans Bold"/>
            </a:endParaRPr>
          </a:p>
        </p:txBody>
      </p:sp>
      <p:pic>
        <p:nvPicPr>
          <p:cNvPr id="2" name="Imagen 1">
            <a:extLst>
              <a:ext uri="{FF2B5EF4-FFF2-40B4-BE49-F238E27FC236}">
                <a16:creationId xmlns:a16="http://schemas.microsoft.com/office/drawing/2014/main" id="{E9BE647C-2D94-A57E-5088-861BF260563F}"/>
              </a:ext>
            </a:extLst>
          </p:cNvPr>
          <p:cNvPicPr>
            <a:picLocks noChangeAspect="1"/>
          </p:cNvPicPr>
          <p:nvPr/>
        </p:nvPicPr>
        <p:blipFill>
          <a:blip r:embed="rId5"/>
          <a:srcRect t="15999" b="6951"/>
          <a:stretch/>
        </p:blipFill>
        <p:spPr>
          <a:xfrm>
            <a:off x="296083" y="1408428"/>
            <a:ext cx="6400800" cy="2179674"/>
          </a:xfrm>
          <a:prstGeom prst="rect">
            <a:avLst/>
          </a:prstGeom>
        </p:spPr>
      </p:pic>
      <p:pic>
        <p:nvPicPr>
          <p:cNvPr id="5" name="Imagen 4">
            <a:extLst>
              <a:ext uri="{FF2B5EF4-FFF2-40B4-BE49-F238E27FC236}">
                <a16:creationId xmlns:a16="http://schemas.microsoft.com/office/drawing/2014/main" id="{D1C4DB4E-152E-C33F-A3BC-BE58CEB631C1}"/>
              </a:ext>
            </a:extLst>
          </p:cNvPr>
          <p:cNvPicPr>
            <a:picLocks noChangeAspect="1"/>
          </p:cNvPicPr>
          <p:nvPr/>
        </p:nvPicPr>
        <p:blipFill>
          <a:blip r:embed="rId6"/>
          <a:stretch>
            <a:fillRect/>
          </a:stretch>
        </p:blipFill>
        <p:spPr>
          <a:xfrm>
            <a:off x="368032" y="3701422"/>
            <a:ext cx="6328851" cy="2263443"/>
          </a:xfrm>
          <a:prstGeom prst="rect">
            <a:avLst/>
          </a:prstGeom>
        </p:spPr>
      </p:pic>
    </p:spTree>
    <p:extLst>
      <p:ext uri="{BB962C8B-B14F-4D97-AF65-F5344CB8AC3E}">
        <p14:creationId xmlns:p14="http://schemas.microsoft.com/office/powerpoint/2010/main" val="192432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88;p55">
            <a:extLst>
              <a:ext uri="{FF2B5EF4-FFF2-40B4-BE49-F238E27FC236}">
                <a16:creationId xmlns:a16="http://schemas.microsoft.com/office/drawing/2014/main" id="{AD723200-6D0B-570B-6DDE-965AA3B4BAAD}"/>
              </a:ext>
            </a:extLst>
          </p:cNvPr>
          <p:cNvSpPr/>
          <p:nvPr/>
        </p:nvSpPr>
        <p:spPr>
          <a:xfrm>
            <a:off x="8496924" y="0"/>
            <a:ext cx="3206021" cy="4647570"/>
          </a:xfrm>
          <a:prstGeom prst="rect">
            <a:avLst/>
          </a:prstGeom>
          <a:solidFill>
            <a:srgbClr val="D35A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6" name="Picture 2" descr="Chica triste siendo intimidada en ángulo alto">
            <a:extLst>
              <a:ext uri="{FF2B5EF4-FFF2-40B4-BE49-F238E27FC236}">
                <a16:creationId xmlns:a16="http://schemas.microsoft.com/office/drawing/2014/main" id="{BF2575C1-08B7-55F2-BF59-145103066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456" y="1050934"/>
            <a:ext cx="3380435" cy="507470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FB3EFCC-C35C-1301-22ED-A97DC0D890BC}"/>
              </a:ext>
            </a:extLst>
          </p:cNvPr>
          <p:cNvSpPr txBox="1">
            <a:spLocks/>
          </p:cNvSpPr>
          <p:nvPr/>
        </p:nvSpPr>
        <p:spPr>
          <a:xfrm>
            <a:off x="742641" y="38962"/>
            <a:ext cx="5081215"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Tipos</a:t>
            </a:r>
            <a:r>
              <a:rPr lang="en-US" sz="4000" dirty="0">
                <a:sym typeface="Open Sans Bold"/>
              </a:rPr>
              <a:t> de Violencia</a:t>
            </a:r>
          </a:p>
        </p:txBody>
      </p:sp>
      <p:sp>
        <p:nvSpPr>
          <p:cNvPr id="7" name="CuadroTexto 6">
            <a:extLst>
              <a:ext uri="{FF2B5EF4-FFF2-40B4-BE49-F238E27FC236}">
                <a16:creationId xmlns:a16="http://schemas.microsoft.com/office/drawing/2014/main" id="{9C8EF837-6CF2-190A-59C0-57B5863DDDDA}"/>
              </a:ext>
            </a:extLst>
          </p:cNvPr>
          <p:cNvSpPr txBox="1"/>
          <p:nvPr/>
        </p:nvSpPr>
        <p:spPr>
          <a:xfrm>
            <a:off x="411545" y="1290978"/>
            <a:ext cx="7850712" cy="4706481"/>
          </a:xfrm>
          <a:prstGeom prst="rect">
            <a:avLst/>
          </a:prstGeom>
          <a:noFill/>
        </p:spPr>
        <p:txBody>
          <a:bodyPr wrap="square">
            <a:spAutoFit/>
          </a:bodyPr>
          <a:lstStyle/>
          <a:p>
            <a:pPr algn="just">
              <a:lnSpc>
                <a:spcPct val="107000"/>
              </a:lnSpc>
              <a:spcAft>
                <a:spcPts val="800"/>
              </a:spcAft>
            </a:pPr>
            <a:r>
              <a:rPr lang="es-CL" sz="1600" b="1" u="sng" kern="100" dirty="0">
                <a:effectLst/>
                <a:latin typeface="Calibri" panose="020F0502020204030204" pitchFamily="34" charset="0"/>
                <a:ea typeface="Calibri" panose="020F0502020204030204" pitchFamily="34" charset="0"/>
                <a:cs typeface="Times New Roman" panose="02020603050405020304" pitchFamily="18" charset="0"/>
              </a:rPr>
              <a:t>TIPOS DE VIOLENCIA</a:t>
            </a:r>
            <a:endParaRPr lang="es-CL"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Violencia Tipo 1: </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Es aquella en que no existe una relación comercial entre el agredido y el agresor.</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Un ejemplo de ello son los robos. Los trabajadores más expuestos a este tipo de violencia son aquellos que realizan labores en bancos, tiendas comerciales u otros rubros donde se intercambia dinero. </a:t>
            </a:r>
          </a:p>
          <a:p>
            <a:pPr algn="just">
              <a:lnSpc>
                <a:spcPct val="107000"/>
              </a:lnSpc>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Violencia Tipo 2: </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En esta clase de violencia la víctima tiene una relación profesional con el agresor y ocurre bastante en el rubro de servicio, por lo que afecta a trabajadores de transporte público, vendedores, operadores de </a:t>
            </a:r>
            <a:r>
              <a:rPr lang="es-CL" sz="1600" kern="100" dirty="0" err="1">
                <a:effectLst/>
                <a:latin typeface="Calibri" panose="020F0502020204030204" pitchFamily="34" charset="0"/>
                <a:ea typeface="Calibri" panose="020F0502020204030204" pitchFamily="34" charset="0"/>
                <a:cs typeface="Times New Roman" panose="02020603050405020304" pitchFamily="18" charset="0"/>
              </a:rPr>
              <a:t>call</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 center, docentes y personal de salud. Suele manifestarse sobre todo en forma de amenaza, abuso verbal y en menor medida, en agresiones leves.</a:t>
            </a:r>
          </a:p>
          <a:p>
            <a:pPr algn="just">
              <a:lnSpc>
                <a:spcPct val="107000"/>
              </a:lnSpc>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Violencia Tipo 3: </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Se genera cuando el agresor tiene una implicación laboral con la víctima. Lo más habitual es que se produzca entre compañeros de trabajo de un mismo nivel o que provenga de un superior. Se relaciona con el acoso laboral o </a:t>
            </a:r>
            <a:r>
              <a:rPr lang="es-CL" sz="1600" kern="100" dirty="0" err="1">
                <a:effectLst/>
                <a:latin typeface="Calibri" panose="020F0502020204030204" pitchFamily="34" charset="0"/>
                <a:ea typeface="Calibri" panose="020F0502020204030204" pitchFamily="34" charset="0"/>
                <a:cs typeface="Times New Roman" panose="02020603050405020304" pitchFamily="18" charset="0"/>
              </a:rPr>
              <a:t>mobbing</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 y con conductas de hostigamiento. Se da en todos los niveles dentro de una empresa y no necesariamente entre distintas jerarquías. </a:t>
            </a:r>
          </a:p>
        </p:txBody>
      </p:sp>
    </p:spTree>
    <p:extLst>
      <p:ext uri="{BB962C8B-B14F-4D97-AF65-F5344CB8AC3E}">
        <p14:creationId xmlns:p14="http://schemas.microsoft.com/office/powerpoint/2010/main" val="3717959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BA7B-D4A6-8CE4-A05C-D10E77C818CC}"/>
            </a:ext>
          </a:extLst>
        </p:cNvPr>
        <p:cNvGrpSpPr/>
        <p:nvPr/>
      </p:nvGrpSpPr>
      <p:grpSpPr>
        <a:xfrm>
          <a:off x="0" y="0"/>
          <a:ext cx="0" cy="0"/>
          <a:chOff x="0" y="0"/>
          <a:chExt cx="0" cy="0"/>
        </a:xfrm>
      </p:grpSpPr>
      <p:sp>
        <p:nvSpPr>
          <p:cNvPr id="5" name="Google Shape;588;p55">
            <a:extLst>
              <a:ext uri="{FF2B5EF4-FFF2-40B4-BE49-F238E27FC236}">
                <a16:creationId xmlns:a16="http://schemas.microsoft.com/office/drawing/2014/main" id="{6F80BC0C-77A1-8829-22C9-C3F15650F5D9}"/>
              </a:ext>
            </a:extLst>
          </p:cNvPr>
          <p:cNvSpPr/>
          <p:nvPr/>
        </p:nvSpPr>
        <p:spPr>
          <a:xfrm>
            <a:off x="10250435" y="2549186"/>
            <a:ext cx="1829602" cy="3875314"/>
          </a:xfrm>
          <a:prstGeom prst="rect">
            <a:avLst/>
          </a:prstGeom>
          <a:solidFill>
            <a:srgbClr val="D35A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2" name="Título 1">
            <a:extLst>
              <a:ext uri="{FF2B5EF4-FFF2-40B4-BE49-F238E27FC236}">
                <a16:creationId xmlns:a16="http://schemas.microsoft.com/office/drawing/2014/main" id="{D0C3DDCC-6FF8-3806-FB7D-E862718B5ED9}"/>
              </a:ext>
            </a:extLst>
          </p:cNvPr>
          <p:cNvSpPr txBox="1">
            <a:spLocks/>
          </p:cNvSpPr>
          <p:nvPr/>
        </p:nvSpPr>
        <p:spPr>
          <a:xfrm>
            <a:off x="742641" y="38962"/>
            <a:ext cx="5081215"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Tipos</a:t>
            </a:r>
            <a:r>
              <a:rPr lang="en-US" sz="4000" dirty="0">
                <a:sym typeface="Open Sans Bold"/>
              </a:rPr>
              <a:t> de Violencia</a:t>
            </a:r>
          </a:p>
        </p:txBody>
      </p:sp>
      <p:pic>
        <p:nvPicPr>
          <p:cNvPr id="3073" name="Imagen 7">
            <a:extLst>
              <a:ext uri="{FF2B5EF4-FFF2-40B4-BE49-F238E27FC236}">
                <a16:creationId xmlns:a16="http://schemas.microsoft.com/office/drawing/2014/main" id="{FA7FFE13-7181-A8D9-C07C-4B56D47F6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704" y="3429000"/>
            <a:ext cx="4609333" cy="311332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A5EAC04-2944-C7BC-E0CC-342B2B2DEE2C}"/>
              </a:ext>
            </a:extLst>
          </p:cNvPr>
          <p:cNvSpPr txBox="1"/>
          <p:nvPr/>
        </p:nvSpPr>
        <p:spPr>
          <a:xfrm>
            <a:off x="613991" y="1070085"/>
            <a:ext cx="8497352" cy="2162964"/>
          </a:xfrm>
          <a:prstGeom prst="rect">
            <a:avLst/>
          </a:prstGeom>
          <a:noFill/>
        </p:spPr>
        <p:txBody>
          <a:bodyPr wrap="square">
            <a:spAutoFit/>
          </a:bodyPr>
          <a:lstStyle/>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Violencia tipo 1</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Consecuencias en las victimas:</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Ansiedad.</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Intranquilidad.</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Preocupaciones.</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Algunos crean un contexto falso y se sienten culpables por "haberse dejado" robar, no oponerse o por no haber sido precavidos.</a:t>
            </a:r>
          </a:p>
        </p:txBody>
      </p:sp>
      <p:sp>
        <p:nvSpPr>
          <p:cNvPr id="11" name="CuadroTexto 10">
            <a:extLst>
              <a:ext uri="{FF2B5EF4-FFF2-40B4-BE49-F238E27FC236}">
                <a16:creationId xmlns:a16="http://schemas.microsoft.com/office/drawing/2014/main" id="{F83B0F49-C095-4912-08B7-DC57621FED55}"/>
              </a:ext>
            </a:extLst>
          </p:cNvPr>
          <p:cNvSpPr txBox="1"/>
          <p:nvPr/>
        </p:nvSpPr>
        <p:spPr>
          <a:xfrm>
            <a:off x="613991" y="3233049"/>
            <a:ext cx="9161380" cy="3191451"/>
          </a:xfrm>
          <a:prstGeom prst="rect">
            <a:avLst/>
          </a:prstGeom>
          <a:noFill/>
        </p:spPr>
        <p:txBody>
          <a:bodyPr wrap="square">
            <a:spAutoFit/>
          </a:bodyPr>
          <a:lstStyle/>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Variaciones en el comportamiento, como:</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Irritación.</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Rabia.</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Deseos de venganza.</a:t>
            </a:r>
          </a:p>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Otras consecuencias en las victimas:</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Recuerdos del acontecimiento.</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Sueños de carácter repetitivo.</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Actúa o tiene la sensación de que el hecho traumático está sucediendo.</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Presenta un malestar psicológico.</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Hay respuestas fisiológicas.</a:t>
            </a:r>
          </a:p>
        </p:txBody>
      </p:sp>
      <p:pic>
        <p:nvPicPr>
          <p:cNvPr id="12" name="Imagen 11">
            <a:extLst>
              <a:ext uri="{FF2B5EF4-FFF2-40B4-BE49-F238E27FC236}">
                <a16:creationId xmlns:a16="http://schemas.microsoft.com/office/drawing/2014/main" id="{5D558F26-791C-D861-59F6-02FC74DAC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54" y="159146"/>
            <a:ext cx="2443688" cy="1060918"/>
          </a:xfrm>
          <a:prstGeom prst="rect">
            <a:avLst/>
          </a:prstGeom>
        </p:spPr>
      </p:pic>
    </p:spTree>
    <p:extLst>
      <p:ext uri="{BB962C8B-B14F-4D97-AF65-F5344CB8AC3E}">
        <p14:creationId xmlns:p14="http://schemas.microsoft.com/office/powerpoint/2010/main" val="251455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7" name="Google Shape;588;p55">
            <a:extLst>
              <a:ext uri="{FF2B5EF4-FFF2-40B4-BE49-F238E27FC236}">
                <a16:creationId xmlns:a16="http://schemas.microsoft.com/office/drawing/2014/main" id="{EDBB8534-5A86-DA7A-FF53-57F669097F06}"/>
              </a:ext>
            </a:extLst>
          </p:cNvPr>
          <p:cNvSpPr/>
          <p:nvPr/>
        </p:nvSpPr>
        <p:spPr>
          <a:xfrm>
            <a:off x="8958943" y="0"/>
            <a:ext cx="3206021" cy="3660010"/>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2</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Imagen 4">
            <a:extLst>
              <a:ext uri="{FF2B5EF4-FFF2-40B4-BE49-F238E27FC236}">
                <a16:creationId xmlns:a16="http://schemas.microsoft.com/office/drawing/2014/main" id="{F5BB2E44-5FA2-ED44-2898-8C1496D99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469" y="5270315"/>
            <a:ext cx="2443688" cy="1060918"/>
          </a:xfrm>
          <a:prstGeom prst="rect">
            <a:avLst/>
          </a:prstGeom>
        </p:spPr>
      </p:pic>
      <p:sp>
        <p:nvSpPr>
          <p:cNvPr id="6" name="Título 1">
            <a:extLst>
              <a:ext uri="{FF2B5EF4-FFF2-40B4-BE49-F238E27FC236}">
                <a16:creationId xmlns:a16="http://schemas.microsoft.com/office/drawing/2014/main" id="{6D54B768-FB22-A8B7-0D1D-8BF9F49C1AFD}"/>
              </a:ext>
            </a:extLst>
          </p:cNvPr>
          <p:cNvSpPr txBox="1">
            <a:spLocks/>
          </p:cNvSpPr>
          <p:nvPr/>
        </p:nvSpPr>
        <p:spPr>
          <a:xfrm>
            <a:off x="502897" y="104435"/>
            <a:ext cx="6220441" cy="845689"/>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pPr algn="ctr">
              <a:lnSpc>
                <a:spcPts val="7279"/>
              </a:lnSpc>
            </a:pPr>
            <a:r>
              <a:rPr lang="en-US" sz="3600" dirty="0" err="1">
                <a:sym typeface="Open Sans Bold"/>
              </a:rPr>
              <a:t>Sobre</a:t>
            </a:r>
            <a:r>
              <a:rPr lang="en-US" sz="3600" dirty="0">
                <a:sym typeface="Open Sans Bold"/>
              </a:rPr>
              <a:t> </a:t>
            </a:r>
            <a:r>
              <a:rPr lang="en-US" sz="3600" dirty="0" err="1">
                <a:sym typeface="Open Sans Bold"/>
              </a:rPr>
              <a:t>el</a:t>
            </a:r>
            <a:r>
              <a:rPr lang="en-US" sz="3600" dirty="0">
                <a:sym typeface="Open Sans Bold"/>
              </a:rPr>
              <a:t> </a:t>
            </a:r>
            <a:r>
              <a:rPr lang="en-US" sz="3600" dirty="0" err="1">
                <a:sym typeface="Open Sans Bold"/>
              </a:rPr>
              <a:t>Curso</a:t>
            </a:r>
            <a:endParaRPr lang="en-US" sz="3600" dirty="0">
              <a:sym typeface="Open Sans Bold"/>
            </a:endParaRPr>
          </a:p>
        </p:txBody>
      </p:sp>
      <p:sp>
        <p:nvSpPr>
          <p:cNvPr id="10" name="CuadroTexto 9">
            <a:extLst>
              <a:ext uri="{FF2B5EF4-FFF2-40B4-BE49-F238E27FC236}">
                <a16:creationId xmlns:a16="http://schemas.microsoft.com/office/drawing/2014/main" id="{52056CE5-1D63-1C77-58D9-6D8D015FBC9C}"/>
              </a:ext>
            </a:extLst>
          </p:cNvPr>
          <p:cNvSpPr txBox="1"/>
          <p:nvPr/>
        </p:nvSpPr>
        <p:spPr>
          <a:xfrm>
            <a:off x="502897" y="1287218"/>
            <a:ext cx="6096000" cy="671915"/>
          </a:xfrm>
          <a:prstGeom prst="rect">
            <a:avLst/>
          </a:prstGeom>
          <a:noFill/>
        </p:spPr>
        <p:txBody>
          <a:bodyPr wrap="square">
            <a:spAutoFit/>
          </a:bodyPr>
          <a:lstStyle/>
          <a:p>
            <a:pPr algn="just">
              <a:lnSpc>
                <a:spcPct val="107000"/>
              </a:lnSpc>
              <a:spcAft>
                <a:spcPts val="800"/>
              </a:spcAft>
            </a:pPr>
            <a:r>
              <a:rPr lang="es-CL" sz="1800" b="1" u="sng" kern="100">
                <a:effectLst/>
                <a:latin typeface="Calibri" panose="020F0502020204030204" pitchFamily="34" charset="0"/>
                <a:ea typeface="Calibri" panose="020F0502020204030204" pitchFamily="34" charset="0"/>
                <a:cs typeface="Times New Roman" panose="02020603050405020304" pitchFamily="18" charset="0"/>
              </a:rPr>
              <a:t>ASPECTOS CLAVES PARA LA INVESTIGACIÓN DE ACOSO LABORAL, ACOSO SEXUAL Y VIOLENCIA EN EL TRABAJO.</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12DFE8AD-4D61-8009-DED5-0D79373A3246}"/>
              </a:ext>
            </a:extLst>
          </p:cNvPr>
          <p:cNvSpPr txBox="1"/>
          <p:nvPr/>
        </p:nvSpPr>
        <p:spPr>
          <a:xfrm>
            <a:off x="502897" y="2203953"/>
            <a:ext cx="6096000" cy="2450094"/>
          </a:xfrm>
          <a:prstGeom prst="rect">
            <a:avLst/>
          </a:prstGeom>
          <a:noFill/>
        </p:spPr>
        <p:txBody>
          <a:bodyPr wrap="square">
            <a:spAutoFit/>
          </a:bodyPr>
          <a:lstStyle/>
          <a:p>
            <a:pPr algn="just">
              <a:lnSpc>
                <a:spcPct val="107000"/>
              </a:lnSpc>
              <a:spcAft>
                <a:spcPts val="800"/>
              </a:spcAft>
            </a:pP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Este curso está diseñado para quienes cumplan el rol de investigadores en situaciones de acoso laboral, acoso sexual, ciberacoso, violencia en el trabajo y vulneración de derechos fundamentales en ambientes laborales. Se pretende capacitar a las personas para la correcta investigación de las situaciones que puedan presentarse en los lugares de trabajo, para promover un ambiente laboral seguro, respetuoso y productivo.</a:t>
            </a:r>
          </a:p>
        </p:txBody>
      </p:sp>
      <p:pic>
        <p:nvPicPr>
          <p:cNvPr id="13" name="Imagen 12">
            <a:extLst>
              <a:ext uri="{FF2B5EF4-FFF2-40B4-BE49-F238E27FC236}">
                <a16:creationId xmlns:a16="http://schemas.microsoft.com/office/drawing/2014/main" id="{64278545-A908-CD21-6DD6-E9935A7589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125" y="527279"/>
            <a:ext cx="3334978" cy="4995689"/>
          </a:xfrm>
          <a:prstGeom prst="rect">
            <a:avLst/>
          </a:prstGeom>
          <a:noFill/>
          <a:ln>
            <a:noFill/>
          </a:ln>
        </p:spPr>
      </p:pic>
    </p:spTree>
    <p:extLst>
      <p:ext uri="{BB962C8B-B14F-4D97-AF65-F5344CB8AC3E}">
        <p14:creationId xmlns:p14="http://schemas.microsoft.com/office/powerpoint/2010/main" val="341763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88;p55">
            <a:extLst>
              <a:ext uri="{FF2B5EF4-FFF2-40B4-BE49-F238E27FC236}">
                <a16:creationId xmlns:a16="http://schemas.microsoft.com/office/drawing/2014/main" id="{6700BF6F-7F79-2E6C-640E-6A9643C8DD77}"/>
              </a:ext>
            </a:extLst>
          </p:cNvPr>
          <p:cNvSpPr/>
          <p:nvPr/>
        </p:nvSpPr>
        <p:spPr>
          <a:xfrm>
            <a:off x="1" y="1576138"/>
            <a:ext cx="2443688" cy="3705724"/>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4" name="Imagen 3">
            <a:extLst>
              <a:ext uri="{FF2B5EF4-FFF2-40B4-BE49-F238E27FC236}">
                <a16:creationId xmlns:a16="http://schemas.microsoft.com/office/drawing/2014/main" id="{8F01248D-6FB6-67EF-FA80-7B1D41D5B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06" y="241370"/>
            <a:ext cx="2443688" cy="1060918"/>
          </a:xfrm>
          <a:prstGeom prst="rect">
            <a:avLst/>
          </a:prstGeom>
        </p:spPr>
      </p:pic>
      <p:sp>
        <p:nvSpPr>
          <p:cNvPr id="6" name="Título 1">
            <a:extLst>
              <a:ext uri="{FF2B5EF4-FFF2-40B4-BE49-F238E27FC236}">
                <a16:creationId xmlns:a16="http://schemas.microsoft.com/office/drawing/2014/main" id="{D51CC688-A5FF-4681-FEC1-D216CE95465F}"/>
              </a:ext>
            </a:extLst>
          </p:cNvPr>
          <p:cNvSpPr txBox="1">
            <a:spLocks/>
          </p:cNvSpPr>
          <p:nvPr/>
        </p:nvSpPr>
        <p:spPr>
          <a:xfrm>
            <a:off x="92606" y="95852"/>
            <a:ext cx="5081215"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Tipos</a:t>
            </a:r>
            <a:r>
              <a:rPr lang="en-US" sz="4000" dirty="0">
                <a:sym typeface="Open Sans Bold"/>
              </a:rPr>
              <a:t> de Violencia</a:t>
            </a:r>
          </a:p>
        </p:txBody>
      </p:sp>
      <p:sp>
        <p:nvSpPr>
          <p:cNvPr id="10" name="CuadroTexto 9">
            <a:extLst>
              <a:ext uri="{FF2B5EF4-FFF2-40B4-BE49-F238E27FC236}">
                <a16:creationId xmlns:a16="http://schemas.microsoft.com/office/drawing/2014/main" id="{8AD39938-8CD8-D604-4F11-9DA39628D2CD}"/>
              </a:ext>
            </a:extLst>
          </p:cNvPr>
          <p:cNvSpPr txBox="1"/>
          <p:nvPr/>
        </p:nvSpPr>
        <p:spPr>
          <a:xfrm>
            <a:off x="2633213" y="1200586"/>
            <a:ext cx="7353300" cy="375552"/>
          </a:xfrm>
          <a:prstGeom prst="rect">
            <a:avLst/>
          </a:prstGeom>
          <a:noFill/>
        </p:spPr>
        <p:txBody>
          <a:bodyPr wrap="square">
            <a:spAutoFit/>
          </a:bodyPr>
          <a:lstStyle/>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Violencia tipo 2</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319BA86A-7A0F-1628-45AA-C028FF7ECCCC}"/>
              </a:ext>
            </a:extLst>
          </p:cNvPr>
          <p:cNvSpPr txBox="1"/>
          <p:nvPr/>
        </p:nvSpPr>
        <p:spPr>
          <a:xfrm>
            <a:off x="2887435" y="1654087"/>
            <a:ext cx="9021536" cy="5014258"/>
          </a:xfrm>
          <a:prstGeom prst="rect">
            <a:avLst/>
          </a:prstGeom>
          <a:noFill/>
        </p:spPr>
        <p:txBody>
          <a:bodyPr wrap="square">
            <a:spAutoFit/>
          </a:bodyPr>
          <a:lstStyle/>
          <a:p>
            <a:pPr algn="just">
              <a:lnSpc>
                <a:spcPct val="107000"/>
              </a:lnSpc>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La víctima tiene una relación profesional con el agresor.</a:t>
            </a:r>
          </a:p>
          <a:p>
            <a:pPr algn="just">
              <a:lnSpc>
                <a:spcPct val="107000"/>
              </a:lnSpc>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Esta relación no necesariamente es directa dentro de la organización. </a:t>
            </a:r>
          </a:p>
          <a:p>
            <a:pPr algn="just">
              <a:lnSpc>
                <a:spcPct val="107000"/>
              </a:lnSpc>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Es frecuente en:</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Servicios.</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Ventas.</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Transporte.</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err="1">
                <a:effectLst/>
                <a:latin typeface="Calibri" panose="020F0502020204030204" pitchFamily="34" charset="0"/>
                <a:ea typeface="Calibri" panose="020F0502020204030204" pitchFamily="34" charset="0"/>
                <a:cs typeface="Times New Roman" panose="02020603050405020304" pitchFamily="18" charset="0"/>
              </a:rPr>
              <a:t>Call</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 center.</a:t>
            </a:r>
          </a:p>
          <a:p>
            <a:pPr algn="just">
              <a:lnSpc>
                <a:spcPct val="107000"/>
              </a:lnSpc>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Se manifiesta en:</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Amenazas.</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Abuso verbal</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Agresiones leves.</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Entre otras.</a:t>
            </a:r>
          </a:p>
          <a:p>
            <a:pPr algn="just">
              <a:lnSpc>
                <a:spcPct val="107000"/>
              </a:lnSpc>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Consecuencias en las victimas </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Sensación de Impotencia y de ineficacia, distanciamiento hacia clientes y compañeros.</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Existe una alta relación de contacto, la mayor de las veces cara a cara, las cuales van desarticulando progresivamente la capacidad para hacerle frente.</a:t>
            </a:r>
          </a:p>
        </p:txBody>
      </p:sp>
      <p:pic>
        <p:nvPicPr>
          <p:cNvPr id="13" name="Imagen 12">
            <a:extLst>
              <a:ext uri="{FF2B5EF4-FFF2-40B4-BE49-F238E27FC236}">
                <a16:creationId xmlns:a16="http://schemas.microsoft.com/office/drawing/2014/main" id="{98558D48-E547-30D4-029E-22161108A911}"/>
              </a:ext>
            </a:extLst>
          </p:cNvPr>
          <p:cNvPicPr>
            <a:picLocks noChangeAspect="1"/>
          </p:cNvPicPr>
          <p:nvPr/>
        </p:nvPicPr>
        <p:blipFill>
          <a:blip r:embed="rId3" cstate="print">
            <a:extLst>
              <a:ext uri="{28A0092B-C50C-407E-A947-70E740481C1C}">
                <a14:useLocalDpi xmlns:a14="http://schemas.microsoft.com/office/drawing/2010/main" val="0"/>
              </a:ext>
            </a:extLst>
          </a:blip>
          <a:srcRect l="33370" r="19475"/>
          <a:stretch/>
        </p:blipFill>
        <p:spPr bwMode="auto">
          <a:xfrm>
            <a:off x="96534" y="2397422"/>
            <a:ext cx="2569028" cy="3705724"/>
          </a:xfrm>
          <a:prstGeom prst="rect">
            <a:avLst/>
          </a:prstGeom>
          <a:noFill/>
          <a:ln>
            <a:noFill/>
          </a:ln>
        </p:spPr>
      </p:pic>
    </p:spTree>
    <p:extLst>
      <p:ext uri="{BB962C8B-B14F-4D97-AF65-F5344CB8AC3E}">
        <p14:creationId xmlns:p14="http://schemas.microsoft.com/office/powerpoint/2010/main" val="343080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FA22-88C1-03D7-743D-BA8D82BD6695}"/>
            </a:ext>
          </a:extLst>
        </p:cNvPr>
        <p:cNvGrpSpPr/>
        <p:nvPr/>
      </p:nvGrpSpPr>
      <p:grpSpPr>
        <a:xfrm>
          <a:off x="0" y="0"/>
          <a:ext cx="0" cy="0"/>
          <a:chOff x="0" y="0"/>
          <a:chExt cx="0" cy="0"/>
        </a:xfrm>
      </p:grpSpPr>
      <p:sp>
        <p:nvSpPr>
          <p:cNvPr id="3" name="Google Shape;588;p55">
            <a:extLst>
              <a:ext uri="{FF2B5EF4-FFF2-40B4-BE49-F238E27FC236}">
                <a16:creationId xmlns:a16="http://schemas.microsoft.com/office/drawing/2014/main" id="{0F78F1FE-9C3B-63D7-60D0-DE4D0E07D01D}"/>
              </a:ext>
            </a:extLst>
          </p:cNvPr>
          <p:cNvSpPr/>
          <p:nvPr/>
        </p:nvSpPr>
        <p:spPr>
          <a:xfrm>
            <a:off x="9658351" y="3152276"/>
            <a:ext cx="2443688" cy="2159953"/>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4" name="Imagen 3">
            <a:extLst>
              <a:ext uri="{FF2B5EF4-FFF2-40B4-BE49-F238E27FC236}">
                <a16:creationId xmlns:a16="http://schemas.microsoft.com/office/drawing/2014/main" id="{97B19C8B-C2D5-E578-4843-05D5EF9E2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503" y="5582425"/>
            <a:ext cx="2443688" cy="1060918"/>
          </a:xfrm>
          <a:prstGeom prst="rect">
            <a:avLst/>
          </a:prstGeom>
        </p:spPr>
      </p:pic>
      <p:sp>
        <p:nvSpPr>
          <p:cNvPr id="6" name="Título 1">
            <a:extLst>
              <a:ext uri="{FF2B5EF4-FFF2-40B4-BE49-F238E27FC236}">
                <a16:creationId xmlns:a16="http://schemas.microsoft.com/office/drawing/2014/main" id="{10E3E780-162E-241E-C762-6CF8048A038F}"/>
              </a:ext>
            </a:extLst>
          </p:cNvPr>
          <p:cNvSpPr txBox="1">
            <a:spLocks/>
          </p:cNvSpPr>
          <p:nvPr/>
        </p:nvSpPr>
        <p:spPr>
          <a:xfrm>
            <a:off x="92606" y="95852"/>
            <a:ext cx="5081215" cy="86927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err="1">
                <a:sym typeface="Open Sans Bold"/>
              </a:rPr>
              <a:t>Tipos</a:t>
            </a:r>
            <a:r>
              <a:rPr lang="en-US" sz="4000" dirty="0">
                <a:sym typeface="Open Sans Bold"/>
              </a:rPr>
              <a:t> de Violencia</a:t>
            </a:r>
          </a:p>
        </p:txBody>
      </p:sp>
      <p:sp>
        <p:nvSpPr>
          <p:cNvPr id="10" name="CuadroTexto 9">
            <a:extLst>
              <a:ext uri="{FF2B5EF4-FFF2-40B4-BE49-F238E27FC236}">
                <a16:creationId xmlns:a16="http://schemas.microsoft.com/office/drawing/2014/main" id="{7DE9CF50-BCDB-1328-3A2A-0B166CCCA358}"/>
              </a:ext>
            </a:extLst>
          </p:cNvPr>
          <p:cNvSpPr txBox="1"/>
          <p:nvPr/>
        </p:nvSpPr>
        <p:spPr>
          <a:xfrm>
            <a:off x="223118" y="1174725"/>
            <a:ext cx="7353300" cy="375552"/>
          </a:xfrm>
          <a:prstGeom prst="rect">
            <a:avLst/>
          </a:prstGeom>
          <a:noFill/>
        </p:spPr>
        <p:txBody>
          <a:bodyPr wrap="square">
            <a:spAutoFit/>
          </a:bodyPr>
          <a:lstStyle/>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Violencia tipo 3</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882822B9-CA44-AC2F-702F-008E33F94DC5}"/>
              </a:ext>
            </a:extLst>
          </p:cNvPr>
          <p:cNvSpPr txBox="1"/>
          <p:nvPr/>
        </p:nvSpPr>
        <p:spPr>
          <a:xfrm>
            <a:off x="223118" y="1626847"/>
            <a:ext cx="6161314" cy="375552"/>
          </a:xfrm>
          <a:prstGeom prst="rect">
            <a:avLst/>
          </a:prstGeom>
          <a:noFill/>
        </p:spPr>
        <p:txBody>
          <a:bodyPr wrap="square">
            <a:spAutoFit/>
          </a:bodyPr>
          <a:lstStyle/>
          <a:p>
            <a:pPr algn="just">
              <a:lnSpc>
                <a:spcPct val="107000"/>
              </a:lnSpc>
              <a:spcAft>
                <a:spcPts val="800"/>
              </a:spcAft>
            </a:pPr>
            <a:r>
              <a:rPr lang="es-CL" sz="1800" kern="100" dirty="0" err="1">
                <a:effectLst/>
                <a:latin typeface="Calibri" panose="020F0502020204030204" pitchFamily="34" charset="0"/>
                <a:ea typeface="Calibri" panose="020F0502020204030204" pitchFamily="34" charset="0"/>
                <a:cs typeface="Times New Roman" panose="02020603050405020304" pitchFamily="18" charset="0"/>
              </a:rPr>
              <a:t>Mobbing</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 es el acoso laboral interno desde pares o jefaturas.</a:t>
            </a:r>
          </a:p>
        </p:txBody>
      </p:sp>
      <p:pic>
        <p:nvPicPr>
          <p:cNvPr id="7" name="Imagen 6">
            <a:extLst>
              <a:ext uri="{FF2B5EF4-FFF2-40B4-BE49-F238E27FC236}">
                <a16:creationId xmlns:a16="http://schemas.microsoft.com/office/drawing/2014/main" id="{50B1AF3F-9A60-DA54-0A99-25820E726641}"/>
              </a:ext>
            </a:extLst>
          </p:cNvPr>
          <p:cNvPicPr>
            <a:picLocks noChangeAspect="1"/>
          </p:cNvPicPr>
          <p:nvPr/>
        </p:nvPicPr>
        <p:blipFill>
          <a:blip r:embed="rId3"/>
          <a:srcRect b="14750"/>
          <a:stretch/>
        </p:blipFill>
        <p:spPr>
          <a:xfrm>
            <a:off x="5987143" y="278158"/>
            <a:ext cx="5887151" cy="1930331"/>
          </a:xfrm>
          <a:prstGeom prst="rect">
            <a:avLst/>
          </a:prstGeom>
        </p:spPr>
      </p:pic>
      <p:pic>
        <p:nvPicPr>
          <p:cNvPr id="8" name="Imagen 7">
            <a:extLst>
              <a:ext uri="{FF2B5EF4-FFF2-40B4-BE49-F238E27FC236}">
                <a16:creationId xmlns:a16="http://schemas.microsoft.com/office/drawing/2014/main" id="{3F40489A-B89A-8B56-8AFF-99A07406CD8C}"/>
              </a:ext>
            </a:extLst>
          </p:cNvPr>
          <p:cNvPicPr>
            <a:picLocks noChangeAspect="1"/>
          </p:cNvPicPr>
          <p:nvPr/>
        </p:nvPicPr>
        <p:blipFill>
          <a:blip r:embed="rId4"/>
          <a:srcRect t="11146"/>
          <a:stretch/>
        </p:blipFill>
        <p:spPr>
          <a:xfrm>
            <a:off x="89959" y="2521068"/>
            <a:ext cx="8009011" cy="4249338"/>
          </a:xfrm>
          <a:prstGeom prst="rect">
            <a:avLst/>
          </a:prstGeom>
        </p:spPr>
      </p:pic>
      <p:sp>
        <p:nvSpPr>
          <p:cNvPr id="9" name="CuadroTexto 8">
            <a:extLst>
              <a:ext uri="{FF2B5EF4-FFF2-40B4-BE49-F238E27FC236}">
                <a16:creationId xmlns:a16="http://schemas.microsoft.com/office/drawing/2014/main" id="{FDC4FB90-A03E-9078-0058-A0068162E2F5}"/>
              </a:ext>
            </a:extLst>
          </p:cNvPr>
          <p:cNvSpPr txBox="1"/>
          <p:nvPr/>
        </p:nvSpPr>
        <p:spPr>
          <a:xfrm>
            <a:off x="1172822" y="2111587"/>
            <a:ext cx="7353300" cy="375552"/>
          </a:xfrm>
          <a:prstGeom prst="rect">
            <a:avLst/>
          </a:prstGeom>
          <a:noFill/>
        </p:spPr>
        <p:txBody>
          <a:bodyPr wrap="square">
            <a:spAutoFit/>
          </a:bodyPr>
          <a:lstStyle/>
          <a:p>
            <a:pPr algn="just">
              <a:lnSpc>
                <a:spcPct val="107000"/>
              </a:lnSpc>
              <a:spcAft>
                <a:spcPts val="800"/>
              </a:spcAft>
            </a:pPr>
            <a:r>
              <a:rPr lang="es-CL" b="1" kern="100" dirty="0">
                <a:latin typeface="Calibri" panose="020F0502020204030204" pitchFamily="34" charset="0"/>
                <a:ea typeface="Calibri" panose="020F0502020204030204" pitchFamily="34" charset="0"/>
                <a:cs typeface="Times New Roman" panose="02020603050405020304" pitchFamily="18" charset="0"/>
              </a:rPr>
              <a:t>Dentro de la estructura organizacional</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0247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5366-F3C5-7564-D041-6D5942BCADF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F416456-72A7-B01A-24EA-4EEEF0B40878}"/>
              </a:ext>
            </a:extLst>
          </p:cNvPr>
          <p:cNvSpPr>
            <a:spLocks noGrp="1"/>
          </p:cNvSpPr>
          <p:nvPr>
            <p:ph type="title"/>
          </p:nvPr>
        </p:nvSpPr>
        <p:spPr>
          <a:xfrm>
            <a:off x="374250" y="124184"/>
            <a:ext cx="7433411" cy="1235010"/>
          </a:xfrm>
        </p:spPr>
        <p:txBody>
          <a:bodyPr/>
          <a:lstStyle/>
          <a:p>
            <a:r>
              <a:rPr lang="es-CL" sz="3200" dirty="0" err="1"/>
              <a:t>Mobbing</a:t>
            </a:r>
            <a:endParaRPr lang="es-CL" sz="3200" dirty="0"/>
          </a:p>
        </p:txBody>
      </p:sp>
      <p:sp>
        <p:nvSpPr>
          <p:cNvPr id="5" name="Google Shape;588;p55">
            <a:extLst>
              <a:ext uri="{FF2B5EF4-FFF2-40B4-BE49-F238E27FC236}">
                <a16:creationId xmlns:a16="http://schemas.microsoft.com/office/drawing/2014/main" id="{E3004AC3-2CA2-8852-C9F2-BBA7C7A6FEA4}"/>
              </a:ext>
            </a:extLst>
          </p:cNvPr>
          <p:cNvSpPr/>
          <p:nvPr/>
        </p:nvSpPr>
        <p:spPr>
          <a:xfrm>
            <a:off x="9480934" y="2404030"/>
            <a:ext cx="2106900" cy="3432804"/>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6" name="Google Shape;192;p35">
            <a:hlinkClick r:id="" action="ppaction://hlinkshowjump?jump=previousslide"/>
            <a:extLst>
              <a:ext uri="{FF2B5EF4-FFF2-40B4-BE49-F238E27FC236}">
                <a16:creationId xmlns:a16="http://schemas.microsoft.com/office/drawing/2014/main" id="{A5DAFCC4-426B-75C9-52EC-1E53628960D8}"/>
              </a:ext>
            </a:extLst>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3;p35">
            <a:hlinkClick r:id="" action="ppaction://hlinkshowjump?jump=nextslide"/>
            <a:extLst>
              <a:ext uri="{FF2B5EF4-FFF2-40B4-BE49-F238E27FC236}">
                <a16:creationId xmlns:a16="http://schemas.microsoft.com/office/drawing/2014/main" id="{DFF36606-83C3-CA19-BC34-18B17C37BA25}"/>
              </a:ext>
            </a:extLst>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44;p3">
            <a:extLst>
              <a:ext uri="{FF2B5EF4-FFF2-40B4-BE49-F238E27FC236}">
                <a16:creationId xmlns:a16="http://schemas.microsoft.com/office/drawing/2014/main" id="{07FEF0BD-17FD-C3B2-959F-CB1940A7F36A}"/>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22</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p3">
            <a:extLst>
              <a:ext uri="{FF2B5EF4-FFF2-40B4-BE49-F238E27FC236}">
                <a16:creationId xmlns:a16="http://schemas.microsoft.com/office/drawing/2014/main" id="{1A959E05-CF38-7A61-2B4B-1DEB47603CE3}"/>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Imagen 11">
            <a:extLst>
              <a:ext uri="{FF2B5EF4-FFF2-40B4-BE49-F238E27FC236}">
                <a16:creationId xmlns:a16="http://schemas.microsoft.com/office/drawing/2014/main" id="{075E4FB5-EB00-6AF8-4209-9C64E677F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444" y="457486"/>
            <a:ext cx="1817585" cy="789098"/>
          </a:xfrm>
          <a:prstGeom prst="rect">
            <a:avLst/>
          </a:prstGeom>
        </p:spPr>
      </p:pic>
      <p:pic>
        <p:nvPicPr>
          <p:cNvPr id="3" name="Imagen 2">
            <a:extLst>
              <a:ext uri="{FF2B5EF4-FFF2-40B4-BE49-F238E27FC236}">
                <a16:creationId xmlns:a16="http://schemas.microsoft.com/office/drawing/2014/main" id="{776812D1-3565-98D5-1FD5-61FC12AF2991}"/>
              </a:ext>
            </a:extLst>
          </p:cNvPr>
          <p:cNvPicPr>
            <a:picLocks noChangeAspect="1"/>
          </p:cNvPicPr>
          <p:nvPr/>
        </p:nvPicPr>
        <p:blipFill>
          <a:blip r:embed="rId3"/>
          <a:stretch>
            <a:fillRect/>
          </a:stretch>
        </p:blipFill>
        <p:spPr>
          <a:xfrm>
            <a:off x="310505" y="1548950"/>
            <a:ext cx="7556651" cy="3971740"/>
          </a:xfrm>
          <a:prstGeom prst="rect">
            <a:avLst/>
          </a:prstGeom>
        </p:spPr>
      </p:pic>
      <p:pic>
        <p:nvPicPr>
          <p:cNvPr id="10" name="Picture 2" descr="De cerca a las personas que se vuelven más fuertes juntas">
            <a:extLst>
              <a:ext uri="{FF2B5EF4-FFF2-40B4-BE49-F238E27FC236}">
                <a16:creationId xmlns:a16="http://schemas.microsoft.com/office/drawing/2014/main" id="{69F634BA-C422-25EE-C2FD-503F2A8F3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0458" y="1643321"/>
            <a:ext cx="3517376" cy="234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48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 name="Google Shape;588;p55">
            <a:extLst>
              <a:ext uri="{FF2B5EF4-FFF2-40B4-BE49-F238E27FC236}">
                <a16:creationId xmlns:a16="http://schemas.microsoft.com/office/drawing/2014/main" id="{6776537D-9ABD-9C00-C911-3B63944E6C5A}"/>
              </a:ext>
            </a:extLst>
          </p:cNvPr>
          <p:cNvSpPr/>
          <p:nvPr/>
        </p:nvSpPr>
        <p:spPr>
          <a:xfrm>
            <a:off x="9559544" y="1958983"/>
            <a:ext cx="2632455" cy="3432804"/>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199" y="6139200"/>
            <a:ext cx="438439" cy="3575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23</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n 6">
            <a:extLst>
              <a:ext uri="{FF2B5EF4-FFF2-40B4-BE49-F238E27FC236}">
                <a16:creationId xmlns:a16="http://schemas.microsoft.com/office/drawing/2014/main" id="{71507650-CE5B-406F-0ED7-68CABE415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406" y="317737"/>
            <a:ext cx="1817585" cy="789098"/>
          </a:xfrm>
          <a:prstGeom prst="rect">
            <a:avLst/>
          </a:prstGeom>
        </p:spPr>
      </p:pic>
      <p:sp>
        <p:nvSpPr>
          <p:cNvPr id="5" name="Título 1">
            <a:extLst>
              <a:ext uri="{FF2B5EF4-FFF2-40B4-BE49-F238E27FC236}">
                <a16:creationId xmlns:a16="http://schemas.microsoft.com/office/drawing/2014/main" id="{C0F681B7-9A69-A5FD-A22E-A2BA93E860E6}"/>
              </a:ext>
            </a:extLst>
          </p:cNvPr>
          <p:cNvSpPr txBox="1">
            <a:spLocks/>
          </p:cNvSpPr>
          <p:nvPr/>
        </p:nvSpPr>
        <p:spPr>
          <a:xfrm>
            <a:off x="611560" y="290722"/>
            <a:ext cx="7766041" cy="547478"/>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3200" dirty="0" err="1">
                <a:sym typeface="Open Sans Bold"/>
              </a:rPr>
              <a:t>Acoso</a:t>
            </a:r>
            <a:r>
              <a:rPr lang="en-US" sz="3200" dirty="0">
                <a:sym typeface="Open Sans Bold"/>
              </a:rPr>
              <a:t> sexual</a:t>
            </a:r>
          </a:p>
        </p:txBody>
      </p:sp>
      <p:sp>
        <p:nvSpPr>
          <p:cNvPr id="13" name="CuadroTexto 12">
            <a:extLst>
              <a:ext uri="{FF2B5EF4-FFF2-40B4-BE49-F238E27FC236}">
                <a16:creationId xmlns:a16="http://schemas.microsoft.com/office/drawing/2014/main" id="{8F95D57F-317E-6498-CAE3-3792383A85BD}"/>
              </a:ext>
            </a:extLst>
          </p:cNvPr>
          <p:cNvSpPr txBox="1"/>
          <p:nvPr/>
        </p:nvSpPr>
        <p:spPr>
          <a:xfrm>
            <a:off x="227836" y="2792208"/>
            <a:ext cx="1797784" cy="375552"/>
          </a:xfrm>
          <a:prstGeom prst="rect">
            <a:avLst/>
          </a:prstGeom>
          <a:noFill/>
        </p:spPr>
        <p:txBody>
          <a:bodyPr wrap="square">
            <a:spAutoFit/>
          </a:bodyPr>
          <a:lstStyle/>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Tipos de acoso:</a:t>
            </a:r>
          </a:p>
        </p:txBody>
      </p:sp>
      <p:pic>
        <p:nvPicPr>
          <p:cNvPr id="14" name="Imagen 13">
            <a:extLst>
              <a:ext uri="{FF2B5EF4-FFF2-40B4-BE49-F238E27FC236}">
                <a16:creationId xmlns:a16="http://schemas.microsoft.com/office/drawing/2014/main" id="{30ABA31D-3852-1241-D401-2197966565A6}"/>
              </a:ext>
            </a:extLst>
          </p:cNvPr>
          <p:cNvPicPr>
            <a:picLocks noChangeAspect="1"/>
          </p:cNvPicPr>
          <p:nvPr/>
        </p:nvPicPr>
        <p:blipFill>
          <a:blip r:embed="rId4"/>
          <a:stretch>
            <a:fillRect/>
          </a:stretch>
        </p:blipFill>
        <p:spPr>
          <a:xfrm>
            <a:off x="2182196" y="3263182"/>
            <a:ext cx="5422614" cy="1805386"/>
          </a:xfrm>
          <a:prstGeom prst="rect">
            <a:avLst/>
          </a:prstGeom>
        </p:spPr>
      </p:pic>
      <p:pic>
        <p:nvPicPr>
          <p:cNvPr id="15" name="Imagen 7">
            <a:extLst>
              <a:ext uri="{FF2B5EF4-FFF2-40B4-BE49-F238E27FC236}">
                <a16:creationId xmlns:a16="http://schemas.microsoft.com/office/drawing/2014/main" id="{4E96CCE3-D620-ADE6-7BD7-E5FB752B5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4384" y="2634807"/>
            <a:ext cx="2905944" cy="1962787"/>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EF311DD0-1D61-AFDC-54E6-6C11EA644593}"/>
              </a:ext>
            </a:extLst>
          </p:cNvPr>
          <p:cNvSpPr txBox="1"/>
          <p:nvPr/>
        </p:nvSpPr>
        <p:spPr>
          <a:xfrm>
            <a:off x="227837" y="1086926"/>
            <a:ext cx="6161314" cy="375552"/>
          </a:xfrm>
          <a:prstGeom prst="rect">
            <a:avLst/>
          </a:prstGeom>
          <a:noFill/>
        </p:spPr>
        <p:txBody>
          <a:bodyPr wrap="square">
            <a:spAutoFit/>
          </a:bodyPr>
          <a:lstStyle/>
          <a:p>
            <a:pPr algn="just">
              <a:lnSpc>
                <a:spcPct val="107000"/>
              </a:lnSpc>
              <a:spcAft>
                <a:spcPts val="800"/>
              </a:spcAft>
            </a:pP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Acoso sexual (ley </a:t>
            </a:r>
            <a:r>
              <a:rPr lang="es-CL" sz="1800" b="1" kern="100" dirty="0" err="1">
                <a:effectLst/>
                <a:latin typeface="Calibri" panose="020F0502020204030204" pitchFamily="34" charset="0"/>
                <a:ea typeface="Calibri" panose="020F0502020204030204" pitchFamily="34" charset="0"/>
                <a:cs typeface="Times New Roman" panose="02020603050405020304" pitchFamily="18" charset="0"/>
              </a:rPr>
              <a:t>N°</a:t>
            </a:r>
            <a:r>
              <a:rPr lang="es-CL" sz="1800" b="1" kern="100" dirty="0">
                <a:effectLst/>
                <a:latin typeface="Calibri" panose="020F0502020204030204" pitchFamily="34" charset="0"/>
                <a:ea typeface="Calibri" panose="020F0502020204030204" pitchFamily="34" charset="0"/>
                <a:cs typeface="Times New Roman" panose="02020603050405020304" pitchFamily="18" charset="0"/>
              </a:rPr>
              <a:t> 20.005</a:t>
            </a:r>
            <a:r>
              <a:rPr lang="es-CL" b="1" kern="100" dirty="0">
                <a:latin typeface="Calibri" panose="020F0502020204030204" pitchFamily="34" charset="0"/>
                <a:ea typeface="Calibri" panose="020F0502020204030204" pitchFamily="34" charset="0"/>
                <a:cs typeface="Times New Roman" panose="02020603050405020304" pitchFamily="18" charset="0"/>
              </a:rPr>
              <a:t>)</a:t>
            </a:r>
            <a:endParaRPr lang="es-CL"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4FDF3909-374B-870E-E113-E87A57582538}"/>
              </a:ext>
            </a:extLst>
          </p:cNvPr>
          <p:cNvSpPr txBox="1"/>
          <p:nvPr/>
        </p:nvSpPr>
        <p:spPr>
          <a:xfrm>
            <a:off x="227836" y="1568101"/>
            <a:ext cx="8508839" cy="871008"/>
          </a:xfrm>
          <a:prstGeom prst="rect">
            <a:avLst/>
          </a:prstGeom>
          <a:noFill/>
        </p:spPr>
        <p:txBody>
          <a:bodyPr wrap="square">
            <a:spAutoFit/>
          </a:bodyPr>
          <a:lstStyle/>
          <a:p>
            <a:pPr algn="just">
              <a:lnSpc>
                <a:spcPct val="107000"/>
              </a:lnSpc>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El acoso sexual, entiéndase por tal que una persona realice en forma indebida, por cualquier medio, requerimientos de carácter sexual,  </a:t>
            </a: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no consentidos </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por quien los recibe y que amenacen o perjudiquen su situación laboral o sus oportunidades de empleo</a:t>
            </a:r>
            <a:endParaRPr lang="es-CL" sz="1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574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7E335F-3078-9918-AB34-E7943BBFE7AA}"/>
              </a:ext>
            </a:extLst>
          </p:cNvPr>
          <p:cNvSpPr>
            <a:spLocks noGrp="1"/>
          </p:cNvSpPr>
          <p:nvPr>
            <p:ph type="title"/>
          </p:nvPr>
        </p:nvSpPr>
        <p:spPr>
          <a:xfrm>
            <a:off x="287008" y="222116"/>
            <a:ext cx="8378020" cy="1122400"/>
          </a:xfrm>
        </p:spPr>
        <p:txBody>
          <a:bodyPr/>
          <a:lstStyle/>
          <a:p>
            <a:r>
              <a:rPr lang="es-CL" dirty="0"/>
              <a:t>Ejemplos de acoso sexual</a:t>
            </a:r>
          </a:p>
        </p:txBody>
      </p:sp>
      <p:sp>
        <p:nvSpPr>
          <p:cNvPr id="6" name="CuadroTexto 5">
            <a:extLst>
              <a:ext uri="{FF2B5EF4-FFF2-40B4-BE49-F238E27FC236}">
                <a16:creationId xmlns:a16="http://schemas.microsoft.com/office/drawing/2014/main" id="{428A2860-D2C6-563E-99AE-555930CB8AA2}"/>
              </a:ext>
            </a:extLst>
          </p:cNvPr>
          <p:cNvSpPr txBox="1"/>
          <p:nvPr/>
        </p:nvSpPr>
        <p:spPr>
          <a:xfrm>
            <a:off x="3685123" y="1804894"/>
            <a:ext cx="7596021" cy="3935886"/>
          </a:xfrm>
          <a:prstGeom prst="rect">
            <a:avLst/>
          </a:prstGeom>
          <a:noFill/>
        </p:spPr>
        <p:txBody>
          <a:bodyPr wrap="square">
            <a:spAutoFit/>
          </a:bodyPr>
          <a:lstStyle/>
          <a:p>
            <a:pPr algn="just">
              <a:lnSpc>
                <a:spcPct val="150000"/>
              </a:lnSpc>
            </a:pPr>
            <a:r>
              <a:rPr lang="en-US" sz="1400" dirty="0">
                <a:solidFill>
                  <a:srgbClr val="221F1E"/>
                </a:solidFill>
                <a:latin typeface="Open Sans"/>
                <a:ea typeface="Open Sans"/>
                <a:cs typeface="Open Sans"/>
                <a:sym typeface="Open Sans"/>
              </a:rPr>
              <a:t>●</a:t>
            </a:r>
            <a:r>
              <a:rPr lang="en-US" sz="1400" dirty="0" err="1">
                <a:solidFill>
                  <a:srgbClr val="221F1E"/>
                </a:solidFill>
                <a:latin typeface="Open Sans"/>
                <a:ea typeface="Open Sans"/>
                <a:cs typeface="Open Sans"/>
                <a:sym typeface="Open Sans"/>
              </a:rPr>
              <a:t>Chantajear</a:t>
            </a:r>
            <a:r>
              <a:rPr lang="en-US" sz="1400" dirty="0">
                <a:solidFill>
                  <a:srgbClr val="221F1E"/>
                </a:solidFill>
                <a:latin typeface="Open Sans"/>
                <a:ea typeface="Open Sans"/>
                <a:cs typeface="Open Sans"/>
                <a:sym typeface="Open Sans"/>
              </a:rPr>
              <a:t> al </a:t>
            </a:r>
            <a:r>
              <a:rPr lang="en-US" sz="1400" dirty="0" err="1">
                <a:solidFill>
                  <a:srgbClr val="221F1E"/>
                </a:solidFill>
                <a:latin typeface="Open Sans"/>
                <a:ea typeface="Open Sans"/>
                <a:cs typeface="Open Sans"/>
                <a:sym typeface="Open Sans"/>
              </a:rPr>
              <a:t>trabajador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ofreciéndole</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mejores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oportunidades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en</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el</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trabajo</a:t>
            </a:r>
            <a:r>
              <a:rPr lang="en-US" sz="1400" dirty="0">
                <a:solidFill>
                  <a:srgbClr val="221F1E"/>
                </a:solidFill>
                <a:latin typeface="Open Sans"/>
                <a:ea typeface="Open Sans"/>
                <a:cs typeface="Open Sans"/>
                <a:sym typeface="Open Sans"/>
              </a:rPr>
              <a:t> o de </a:t>
            </a:r>
            <a:r>
              <a:rPr lang="en-US" sz="1400" dirty="0" err="1">
                <a:solidFill>
                  <a:srgbClr val="221F1E"/>
                </a:solidFill>
                <a:latin typeface="Open Sans"/>
                <a:ea typeface="Open Sans"/>
                <a:cs typeface="Open Sans"/>
                <a:sym typeface="Open Sans"/>
              </a:rPr>
              <a:t>asegurarle</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su</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empleo</a:t>
            </a:r>
            <a:r>
              <a:rPr lang="en-US" sz="1400" dirty="0">
                <a:solidFill>
                  <a:srgbClr val="221F1E"/>
                </a:solidFill>
                <a:latin typeface="Open Sans"/>
                <a:ea typeface="Open Sans"/>
                <a:cs typeface="Open Sans"/>
                <a:sym typeface="Open Sans"/>
              </a:rPr>
              <a:t> a </a:t>
            </a:r>
            <a:r>
              <a:rPr lang="en-US" sz="1400" dirty="0" err="1">
                <a:solidFill>
                  <a:srgbClr val="221F1E"/>
                </a:solidFill>
                <a:latin typeface="Open Sans"/>
                <a:ea typeface="Open Sans"/>
                <a:cs typeface="Open Sans"/>
                <a:sym typeface="Open Sans"/>
              </a:rPr>
              <a:t>cambio</a:t>
            </a:r>
            <a:r>
              <a:rPr lang="en-US" sz="1400" dirty="0">
                <a:solidFill>
                  <a:srgbClr val="221F1E"/>
                </a:solidFill>
                <a:latin typeface="Open Sans"/>
                <a:ea typeface="Open Sans"/>
                <a:cs typeface="Open Sans"/>
                <a:sym typeface="Open Sans"/>
              </a:rPr>
              <a:t> de acceder a </a:t>
            </a:r>
            <a:r>
              <a:rPr lang="en-US" sz="1400" dirty="0" err="1">
                <a:solidFill>
                  <a:srgbClr val="221F1E"/>
                </a:solidFill>
                <a:latin typeface="Open Sans"/>
                <a:ea typeface="Open Sans"/>
                <a:cs typeface="Open Sans"/>
                <a:sym typeface="Open Sans"/>
              </a:rPr>
              <a:t>favores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sexuales</a:t>
            </a:r>
            <a:r>
              <a:rPr lang="en-US" sz="1400" dirty="0">
                <a:solidFill>
                  <a:srgbClr val="221F1E"/>
                </a:solidFill>
                <a:latin typeface="Open Sans"/>
                <a:ea typeface="Open Sans"/>
                <a:cs typeface="Open Sans"/>
                <a:sym typeface="Open Sans"/>
              </a:rPr>
              <a:t>.</a:t>
            </a:r>
          </a:p>
          <a:p>
            <a:pPr algn="just">
              <a:lnSpc>
                <a:spcPct val="150000"/>
              </a:lnSpc>
            </a:pPr>
            <a:r>
              <a:rPr lang="en-US" sz="1400" dirty="0">
                <a:solidFill>
                  <a:srgbClr val="221F1E"/>
                </a:solidFill>
                <a:latin typeface="Open Sans"/>
                <a:ea typeface="Open Sans"/>
                <a:cs typeface="Open Sans"/>
                <a:sym typeface="Open Sans"/>
              </a:rPr>
              <a:t>●</a:t>
            </a:r>
            <a:r>
              <a:rPr lang="en-US" sz="1400" dirty="0" err="1">
                <a:solidFill>
                  <a:srgbClr val="221F1E"/>
                </a:solidFill>
                <a:latin typeface="Open Sans"/>
                <a:ea typeface="Open Sans"/>
                <a:cs typeface="Open Sans"/>
                <a:sym typeface="Open Sans"/>
              </a:rPr>
              <a:t>Hacer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insinuaciones</a:t>
            </a:r>
            <a:r>
              <a:rPr lang="en-US" sz="1400" dirty="0">
                <a:solidFill>
                  <a:srgbClr val="221F1E"/>
                </a:solidFill>
                <a:latin typeface="Open Sans"/>
                <a:ea typeface="Open Sans"/>
                <a:cs typeface="Open Sans"/>
                <a:sym typeface="Open Sans"/>
              </a:rPr>
              <a:t> o </a:t>
            </a:r>
            <a:r>
              <a:rPr lang="en-US" sz="1400" dirty="0" err="1">
                <a:solidFill>
                  <a:srgbClr val="221F1E"/>
                </a:solidFill>
                <a:latin typeface="Open Sans"/>
                <a:ea typeface="Open Sans"/>
                <a:cs typeface="Open Sans"/>
                <a:sym typeface="Open Sans"/>
              </a:rPr>
              <a:t>propuestas</a:t>
            </a:r>
            <a:r>
              <a:rPr lang="en-US" sz="1400" dirty="0">
                <a:solidFill>
                  <a:srgbClr val="221F1E"/>
                </a:solidFill>
                <a:latin typeface="Open Sans"/>
                <a:ea typeface="Open Sans"/>
                <a:cs typeface="Open Sans"/>
                <a:sym typeface="Open Sans"/>
              </a:rPr>
              <a:t> de </a:t>
            </a:r>
            <a:r>
              <a:rPr lang="en-US" sz="1400" dirty="0" err="1">
                <a:solidFill>
                  <a:srgbClr val="221F1E"/>
                </a:solidFill>
                <a:latin typeface="Open Sans"/>
                <a:ea typeface="Open Sans"/>
                <a:cs typeface="Open Sans"/>
                <a:sym typeface="Open Sans"/>
              </a:rPr>
              <a:t>carácter</a:t>
            </a:r>
            <a:r>
              <a:rPr lang="en-US" sz="1400" dirty="0">
                <a:solidFill>
                  <a:srgbClr val="221F1E"/>
                </a:solidFill>
                <a:latin typeface="Open Sans"/>
                <a:ea typeface="Open Sans"/>
                <a:cs typeface="Open Sans"/>
                <a:sym typeface="Open Sans"/>
              </a:rPr>
              <a:t> sexual </a:t>
            </a:r>
            <a:r>
              <a:rPr lang="en-US" sz="1400" dirty="0" err="1">
                <a:solidFill>
                  <a:srgbClr val="221F1E"/>
                </a:solidFill>
                <a:latin typeface="Open Sans"/>
                <a:ea typeface="Open Sans"/>
                <a:cs typeface="Open Sans"/>
                <a:sym typeface="Open Sans"/>
              </a:rPr>
              <a:t>por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cualquier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vía</a:t>
            </a:r>
            <a:r>
              <a:rPr lang="en-US" sz="1400" dirty="0">
                <a:solidFill>
                  <a:srgbClr val="221F1E"/>
                </a:solidFill>
                <a:latin typeface="Open Sans"/>
                <a:ea typeface="Open Sans"/>
                <a:cs typeface="Open Sans"/>
                <a:sym typeface="Open Sans"/>
              </a:rPr>
              <a:t> y </a:t>
            </a:r>
            <a:r>
              <a:rPr lang="en-US" sz="1400" dirty="0" err="1">
                <a:solidFill>
                  <a:srgbClr val="221F1E"/>
                </a:solidFill>
                <a:latin typeface="Open Sans"/>
                <a:ea typeface="Open Sans"/>
                <a:cs typeface="Open Sans"/>
                <a:sym typeface="Open Sans"/>
              </a:rPr>
              <a:t>lugar</a:t>
            </a:r>
            <a:r>
              <a:rPr lang="en-US" sz="1400" dirty="0">
                <a:solidFill>
                  <a:srgbClr val="221F1E"/>
                </a:solidFill>
                <a:latin typeface="Open Sans"/>
                <a:ea typeface="Open Sans"/>
                <a:cs typeface="Open Sans"/>
                <a:sym typeface="Open Sans"/>
              </a:rPr>
              <a:t>, que </a:t>
            </a:r>
            <a:r>
              <a:rPr lang="en-US" sz="1400" dirty="0" err="1">
                <a:solidFill>
                  <a:srgbClr val="221F1E"/>
                </a:solidFill>
                <a:latin typeface="Open Sans"/>
                <a:ea typeface="Open Sans"/>
                <a:cs typeface="Open Sans"/>
                <a:sym typeface="Open Sans"/>
              </a:rPr>
              <a:t>afecten</a:t>
            </a:r>
            <a:r>
              <a:rPr lang="en-US" sz="1400" dirty="0">
                <a:solidFill>
                  <a:srgbClr val="221F1E"/>
                </a:solidFill>
                <a:latin typeface="Open Sans"/>
                <a:ea typeface="Open Sans"/>
                <a:cs typeface="Open Sans"/>
                <a:sym typeface="Open Sans"/>
              </a:rPr>
              <a:t> la </a:t>
            </a:r>
            <a:r>
              <a:rPr lang="en-US" sz="1400" dirty="0" err="1">
                <a:solidFill>
                  <a:srgbClr val="221F1E"/>
                </a:solidFill>
                <a:latin typeface="Open Sans"/>
                <a:ea typeface="Open Sans"/>
                <a:cs typeface="Open Sans"/>
                <a:sym typeface="Open Sans"/>
              </a:rPr>
              <a:t>honra</a:t>
            </a:r>
            <a:r>
              <a:rPr lang="en-US" sz="1400" dirty="0">
                <a:solidFill>
                  <a:srgbClr val="221F1E"/>
                </a:solidFill>
                <a:latin typeface="Open Sans"/>
                <a:ea typeface="Open Sans"/>
                <a:cs typeface="Open Sans"/>
                <a:sym typeface="Open Sans"/>
              </a:rPr>
              <a:t> y </a:t>
            </a:r>
            <a:r>
              <a:rPr lang="en-US" sz="1400" dirty="0" err="1">
                <a:solidFill>
                  <a:srgbClr val="221F1E"/>
                </a:solidFill>
                <a:latin typeface="Open Sans"/>
                <a:ea typeface="Open Sans"/>
                <a:cs typeface="Open Sans"/>
                <a:sym typeface="Open Sans"/>
              </a:rPr>
              <a:t>dignidad</a:t>
            </a:r>
            <a:r>
              <a:rPr lang="en-US" sz="1400" dirty="0">
                <a:solidFill>
                  <a:srgbClr val="221F1E"/>
                </a:solidFill>
                <a:latin typeface="Open Sans"/>
                <a:ea typeface="Open Sans"/>
                <a:cs typeface="Open Sans"/>
                <a:sym typeface="Open Sans"/>
              </a:rPr>
              <a:t> del </a:t>
            </a:r>
            <a:r>
              <a:rPr lang="en-US" sz="1400" dirty="0" err="1">
                <a:solidFill>
                  <a:srgbClr val="221F1E"/>
                </a:solidFill>
                <a:latin typeface="Open Sans"/>
                <a:ea typeface="Open Sans"/>
                <a:cs typeface="Open Sans"/>
                <a:sym typeface="Open Sans"/>
              </a:rPr>
              <a:t>trabajador</a:t>
            </a:r>
            <a:r>
              <a:rPr lang="en-US" sz="1400" dirty="0">
                <a:solidFill>
                  <a:srgbClr val="221F1E"/>
                </a:solidFill>
                <a:latin typeface="Open Sans"/>
                <a:ea typeface="Open Sans"/>
                <a:cs typeface="Open Sans"/>
                <a:sym typeface="Open Sans"/>
              </a:rPr>
              <a:t>.</a:t>
            </a:r>
          </a:p>
          <a:p>
            <a:pPr algn="just">
              <a:lnSpc>
                <a:spcPct val="150000"/>
              </a:lnSpc>
            </a:pPr>
            <a:r>
              <a:rPr lang="en-US" sz="1400" dirty="0">
                <a:solidFill>
                  <a:srgbClr val="221F1E"/>
                </a:solidFill>
                <a:latin typeface="Open Sans"/>
                <a:ea typeface="Open Sans"/>
                <a:cs typeface="Open Sans"/>
                <a:sym typeface="Open Sans"/>
              </a:rPr>
              <a:t>●</a:t>
            </a:r>
            <a:r>
              <a:rPr lang="en-US" sz="1400" dirty="0" err="1">
                <a:solidFill>
                  <a:srgbClr val="221F1E"/>
                </a:solidFill>
                <a:latin typeface="Open Sans"/>
                <a:ea typeface="Open Sans"/>
                <a:cs typeface="Open Sans"/>
                <a:sym typeface="Open Sans"/>
              </a:rPr>
              <a:t>Enviar</a:t>
            </a:r>
            <a:r>
              <a:rPr lang="en-US" sz="1400" dirty="0">
                <a:solidFill>
                  <a:srgbClr val="221F1E"/>
                </a:solidFill>
                <a:latin typeface="Open Sans"/>
                <a:ea typeface="Open Sans"/>
                <a:cs typeface="Open Sans"/>
                <a:sym typeface="Open Sans"/>
              </a:rPr>
              <a:t> e-mail, cartas o </a:t>
            </a:r>
            <a:r>
              <a:rPr lang="en-US" sz="1400" dirty="0" err="1">
                <a:solidFill>
                  <a:srgbClr val="221F1E"/>
                </a:solidFill>
                <a:latin typeface="Open Sans"/>
                <a:ea typeface="Open Sans"/>
                <a:cs typeface="Open Sans"/>
                <a:sym typeface="Open Sans"/>
              </a:rPr>
              <a:t>llamadas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telefónicas</a:t>
            </a:r>
            <a:r>
              <a:rPr lang="en-US" sz="1400" dirty="0">
                <a:solidFill>
                  <a:srgbClr val="221F1E"/>
                </a:solidFill>
                <a:latin typeface="Open Sans"/>
                <a:ea typeface="Open Sans"/>
                <a:cs typeface="Open Sans"/>
                <a:sym typeface="Open Sans"/>
              </a:rPr>
              <a:t>, con </a:t>
            </a:r>
            <a:r>
              <a:rPr lang="en-US" sz="1400" dirty="0" err="1">
                <a:solidFill>
                  <a:srgbClr val="221F1E"/>
                </a:solidFill>
                <a:latin typeface="Open Sans"/>
                <a:ea typeface="Open Sans"/>
                <a:cs typeface="Open Sans"/>
                <a:sym typeface="Open Sans"/>
              </a:rPr>
              <a:t>contenidos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eróticos</a:t>
            </a:r>
            <a:r>
              <a:rPr lang="en-US" sz="1400" dirty="0">
                <a:solidFill>
                  <a:srgbClr val="221F1E"/>
                </a:solidFill>
                <a:latin typeface="Open Sans"/>
                <a:ea typeface="Open Sans"/>
                <a:cs typeface="Open Sans"/>
                <a:sym typeface="Open Sans"/>
              </a:rPr>
              <a:t> que </a:t>
            </a:r>
            <a:r>
              <a:rPr lang="en-US" sz="1400" dirty="0" err="1">
                <a:solidFill>
                  <a:srgbClr val="221F1E"/>
                </a:solidFill>
                <a:latin typeface="Open Sans"/>
                <a:ea typeface="Open Sans"/>
                <a:cs typeface="Open Sans"/>
                <a:sym typeface="Open Sans"/>
              </a:rPr>
              <a:t>afecten</a:t>
            </a:r>
            <a:r>
              <a:rPr lang="en-US" sz="1400" dirty="0">
                <a:solidFill>
                  <a:srgbClr val="221F1E"/>
                </a:solidFill>
                <a:latin typeface="Open Sans"/>
                <a:ea typeface="Open Sans"/>
                <a:cs typeface="Open Sans"/>
                <a:sym typeface="Open Sans"/>
              </a:rPr>
              <a:t> la </a:t>
            </a:r>
            <a:r>
              <a:rPr lang="en-US" sz="1400" dirty="0" err="1">
                <a:solidFill>
                  <a:srgbClr val="221F1E"/>
                </a:solidFill>
                <a:latin typeface="Open Sans"/>
                <a:ea typeface="Open Sans"/>
                <a:cs typeface="Open Sans"/>
                <a:sym typeface="Open Sans"/>
              </a:rPr>
              <a:t>honra</a:t>
            </a:r>
            <a:r>
              <a:rPr lang="en-US" sz="1400" dirty="0">
                <a:solidFill>
                  <a:srgbClr val="221F1E"/>
                </a:solidFill>
                <a:latin typeface="Open Sans"/>
                <a:ea typeface="Open Sans"/>
                <a:cs typeface="Open Sans"/>
                <a:sym typeface="Open Sans"/>
              </a:rPr>
              <a:t> y </a:t>
            </a:r>
            <a:r>
              <a:rPr lang="en-US" sz="1400" dirty="0" err="1">
                <a:solidFill>
                  <a:srgbClr val="221F1E"/>
                </a:solidFill>
                <a:latin typeface="Open Sans"/>
                <a:ea typeface="Open Sans"/>
                <a:cs typeface="Open Sans"/>
                <a:sym typeface="Open Sans"/>
              </a:rPr>
              <a:t>dignidad</a:t>
            </a:r>
            <a:r>
              <a:rPr lang="en-US" sz="1400" dirty="0">
                <a:solidFill>
                  <a:srgbClr val="221F1E"/>
                </a:solidFill>
                <a:latin typeface="Open Sans"/>
                <a:ea typeface="Open Sans"/>
                <a:cs typeface="Open Sans"/>
                <a:sym typeface="Open Sans"/>
              </a:rPr>
              <a:t> del </a:t>
            </a:r>
            <a:r>
              <a:rPr lang="en-US" sz="1400" dirty="0" err="1">
                <a:solidFill>
                  <a:srgbClr val="221F1E"/>
                </a:solidFill>
                <a:latin typeface="Open Sans"/>
                <a:ea typeface="Open Sans"/>
                <a:cs typeface="Open Sans"/>
                <a:sym typeface="Open Sans"/>
              </a:rPr>
              <a:t>trabajador</a:t>
            </a:r>
            <a:r>
              <a:rPr lang="en-US" sz="1400" dirty="0">
                <a:solidFill>
                  <a:srgbClr val="221F1E"/>
                </a:solidFill>
                <a:latin typeface="Open Sans"/>
                <a:ea typeface="Open Sans"/>
                <a:cs typeface="Open Sans"/>
                <a:sym typeface="Open Sans"/>
              </a:rPr>
              <a:t>.</a:t>
            </a:r>
          </a:p>
          <a:p>
            <a:pPr algn="just">
              <a:lnSpc>
                <a:spcPct val="150000"/>
              </a:lnSpc>
            </a:pPr>
            <a:r>
              <a:rPr lang="en-US" sz="1400" dirty="0">
                <a:solidFill>
                  <a:srgbClr val="221F1E"/>
                </a:solidFill>
                <a:latin typeface="Open Sans"/>
                <a:ea typeface="Open Sans"/>
                <a:cs typeface="Open Sans"/>
                <a:sym typeface="Open Sans"/>
              </a:rPr>
              <a:t>●</a:t>
            </a:r>
            <a:r>
              <a:rPr lang="en-US" sz="1400" dirty="0" err="1">
                <a:solidFill>
                  <a:srgbClr val="221F1E"/>
                </a:solidFill>
                <a:latin typeface="Open Sans"/>
                <a:ea typeface="Open Sans"/>
                <a:cs typeface="Open Sans"/>
                <a:sym typeface="Open Sans"/>
              </a:rPr>
              <a:t>Hacer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gestos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obscenos</a:t>
            </a:r>
            <a:r>
              <a:rPr lang="en-US" sz="1400" dirty="0">
                <a:solidFill>
                  <a:srgbClr val="221F1E"/>
                </a:solidFill>
                <a:latin typeface="Open Sans"/>
                <a:ea typeface="Open Sans"/>
                <a:cs typeface="Open Sans"/>
                <a:sym typeface="Open Sans"/>
              </a:rPr>
              <a:t> y/o </a:t>
            </a:r>
            <a:r>
              <a:rPr lang="en-US" sz="1400" dirty="0" err="1">
                <a:solidFill>
                  <a:srgbClr val="221F1E"/>
                </a:solidFill>
                <a:latin typeface="Open Sans"/>
                <a:ea typeface="Open Sans"/>
                <a:cs typeface="Open Sans"/>
                <a:sym typeface="Open Sans"/>
              </a:rPr>
              <a:t>utilizar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lenguaje</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erótico</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en</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conversaciones</a:t>
            </a:r>
            <a:r>
              <a:rPr lang="en-US" sz="1400" dirty="0">
                <a:solidFill>
                  <a:srgbClr val="221F1E"/>
                </a:solidFill>
                <a:latin typeface="Open Sans"/>
                <a:ea typeface="Open Sans"/>
                <a:cs typeface="Open Sans"/>
                <a:sym typeface="Open Sans"/>
              </a:rPr>
              <a:t> o </a:t>
            </a:r>
            <a:r>
              <a:rPr lang="en-US" sz="1400" dirty="0" err="1">
                <a:solidFill>
                  <a:srgbClr val="221F1E"/>
                </a:solidFill>
                <a:latin typeface="Open Sans"/>
                <a:ea typeface="Open Sans"/>
                <a:cs typeface="Open Sans"/>
                <a:sym typeface="Open Sans"/>
              </a:rPr>
              <a:t>chistes</a:t>
            </a:r>
            <a:r>
              <a:rPr lang="en-US" sz="1400" dirty="0">
                <a:solidFill>
                  <a:srgbClr val="221F1E"/>
                </a:solidFill>
                <a:latin typeface="Open Sans"/>
                <a:ea typeface="Open Sans"/>
                <a:cs typeface="Open Sans"/>
                <a:sym typeface="Open Sans"/>
              </a:rPr>
              <a:t>, que </a:t>
            </a:r>
            <a:r>
              <a:rPr lang="en-US" sz="1400" dirty="0" err="1">
                <a:solidFill>
                  <a:srgbClr val="221F1E"/>
                </a:solidFill>
                <a:latin typeface="Open Sans"/>
                <a:ea typeface="Open Sans"/>
                <a:cs typeface="Open Sans"/>
                <a:sym typeface="Open Sans"/>
              </a:rPr>
              <a:t>afecten</a:t>
            </a:r>
            <a:r>
              <a:rPr lang="en-US" sz="1400" dirty="0">
                <a:solidFill>
                  <a:srgbClr val="221F1E"/>
                </a:solidFill>
                <a:latin typeface="Open Sans"/>
                <a:ea typeface="Open Sans"/>
                <a:cs typeface="Open Sans"/>
                <a:sym typeface="Open Sans"/>
              </a:rPr>
              <a:t> la </a:t>
            </a:r>
            <a:r>
              <a:rPr lang="en-US" sz="1400" dirty="0" err="1">
                <a:solidFill>
                  <a:srgbClr val="221F1E"/>
                </a:solidFill>
                <a:latin typeface="Open Sans"/>
                <a:ea typeface="Open Sans"/>
                <a:cs typeface="Open Sans"/>
                <a:sym typeface="Open Sans"/>
              </a:rPr>
              <a:t>honra</a:t>
            </a:r>
            <a:r>
              <a:rPr lang="en-US" sz="1400" dirty="0">
                <a:solidFill>
                  <a:srgbClr val="221F1E"/>
                </a:solidFill>
                <a:latin typeface="Open Sans"/>
                <a:ea typeface="Open Sans"/>
                <a:cs typeface="Open Sans"/>
                <a:sym typeface="Open Sans"/>
              </a:rPr>
              <a:t> y </a:t>
            </a:r>
            <a:r>
              <a:rPr lang="en-US" sz="1400" dirty="0" err="1">
                <a:solidFill>
                  <a:srgbClr val="221F1E"/>
                </a:solidFill>
                <a:latin typeface="Open Sans"/>
                <a:ea typeface="Open Sans"/>
                <a:cs typeface="Open Sans"/>
                <a:sym typeface="Open Sans"/>
              </a:rPr>
              <a:t>dignidad</a:t>
            </a:r>
            <a:r>
              <a:rPr lang="en-US" sz="1400" dirty="0">
                <a:solidFill>
                  <a:srgbClr val="221F1E"/>
                </a:solidFill>
                <a:latin typeface="Open Sans"/>
                <a:ea typeface="Open Sans"/>
                <a:cs typeface="Open Sans"/>
                <a:sym typeface="Open Sans"/>
              </a:rPr>
              <a:t> del </a:t>
            </a:r>
            <a:r>
              <a:rPr lang="en-US" sz="1400" dirty="0" err="1">
                <a:solidFill>
                  <a:srgbClr val="221F1E"/>
                </a:solidFill>
                <a:latin typeface="Open Sans"/>
                <a:ea typeface="Open Sans"/>
                <a:cs typeface="Open Sans"/>
                <a:sym typeface="Open Sans"/>
              </a:rPr>
              <a:t>trabajador</a:t>
            </a:r>
            <a:r>
              <a:rPr lang="en-US" sz="1400" dirty="0">
                <a:solidFill>
                  <a:srgbClr val="221F1E"/>
                </a:solidFill>
                <a:latin typeface="Open Sans"/>
                <a:ea typeface="Open Sans"/>
                <a:cs typeface="Open Sans"/>
                <a:sym typeface="Open Sans"/>
              </a:rPr>
              <a:t>.</a:t>
            </a:r>
          </a:p>
          <a:p>
            <a:pPr algn="just">
              <a:lnSpc>
                <a:spcPct val="150000"/>
              </a:lnSpc>
            </a:pPr>
            <a:r>
              <a:rPr lang="en-US" sz="1400" dirty="0">
                <a:solidFill>
                  <a:srgbClr val="221F1E"/>
                </a:solidFill>
                <a:latin typeface="Open Sans"/>
                <a:ea typeface="Open Sans"/>
                <a:cs typeface="Open Sans"/>
                <a:sym typeface="Open Sans"/>
              </a:rPr>
              <a:t>●</a:t>
            </a:r>
            <a:r>
              <a:rPr lang="en-US" sz="1400" dirty="0" err="1">
                <a:solidFill>
                  <a:srgbClr val="221F1E"/>
                </a:solidFill>
                <a:latin typeface="Open Sans"/>
                <a:ea typeface="Open Sans"/>
                <a:cs typeface="Open Sans"/>
                <a:sym typeface="Open Sans"/>
              </a:rPr>
              <a:t>Establecer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contactos</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físicos</a:t>
            </a:r>
            <a:r>
              <a:rPr lang="en-US" sz="1400" dirty="0">
                <a:solidFill>
                  <a:srgbClr val="221F1E"/>
                </a:solidFill>
                <a:latin typeface="Open Sans"/>
                <a:ea typeface="Open Sans"/>
                <a:cs typeface="Open Sans"/>
                <a:sym typeface="Open Sans"/>
              </a:rPr>
              <a:t> que </a:t>
            </a:r>
            <a:r>
              <a:rPr lang="en-US" sz="1400" dirty="0" err="1">
                <a:solidFill>
                  <a:srgbClr val="221F1E"/>
                </a:solidFill>
                <a:latin typeface="Open Sans"/>
                <a:ea typeface="Open Sans"/>
                <a:cs typeface="Open Sans"/>
                <a:sym typeface="Open Sans"/>
              </a:rPr>
              <a:t>intimiden</a:t>
            </a:r>
            <a:r>
              <a:rPr lang="en-US" sz="1400" dirty="0">
                <a:solidFill>
                  <a:srgbClr val="221F1E"/>
                </a:solidFill>
                <a:latin typeface="Open Sans"/>
                <a:ea typeface="Open Sans"/>
                <a:cs typeface="Open Sans"/>
                <a:sym typeface="Open Sans"/>
              </a:rPr>
              <a:t> al </a:t>
            </a:r>
            <a:r>
              <a:rPr lang="en-US" sz="1400" dirty="0" err="1">
                <a:solidFill>
                  <a:srgbClr val="221F1E"/>
                </a:solidFill>
                <a:latin typeface="Open Sans"/>
                <a:ea typeface="Open Sans"/>
                <a:cs typeface="Open Sans"/>
                <a:sym typeface="Open Sans"/>
              </a:rPr>
              <a:t>trabajador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por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ejemplo</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acercarse</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más</a:t>
            </a:r>
            <a:r>
              <a:rPr lang="en-US" sz="1400" dirty="0">
                <a:solidFill>
                  <a:srgbClr val="221F1E"/>
                </a:solidFill>
                <a:latin typeface="Open Sans"/>
                <a:ea typeface="Open Sans"/>
                <a:cs typeface="Open Sans"/>
                <a:sym typeface="Open Sans"/>
              </a:rPr>
              <a:t> de lo normal, </a:t>
            </a:r>
            <a:r>
              <a:rPr lang="en-US" sz="1400" dirty="0" err="1">
                <a:solidFill>
                  <a:srgbClr val="221F1E"/>
                </a:solidFill>
                <a:latin typeface="Open Sans"/>
                <a:ea typeface="Open Sans"/>
                <a:cs typeface="Open Sans"/>
                <a:sym typeface="Open Sans"/>
              </a:rPr>
              <a:t>rozar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acariciar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abrazar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besar</a:t>
            </a:r>
            <a:r>
              <a:rPr lang="en-US" sz="1400" dirty="0">
                <a:solidFill>
                  <a:srgbClr val="221F1E"/>
                </a:solidFill>
                <a:latin typeface="Open Sans"/>
                <a:ea typeface="Open Sans"/>
                <a:cs typeface="Open Sans"/>
                <a:sym typeface="Open Sans"/>
              </a:rPr>
              <a:t>, etc.</a:t>
            </a:r>
          </a:p>
          <a:p>
            <a:pPr algn="just">
              <a:lnSpc>
                <a:spcPct val="150000"/>
              </a:lnSpc>
            </a:pPr>
            <a:r>
              <a:rPr lang="en-US" sz="1400" dirty="0">
                <a:solidFill>
                  <a:srgbClr val="221F1E"/>
                </a:solidFill>
                <a:latin typeface="Open Sans"/>
                <a:ea typeface="Open Sans"/>
                <a:cs typeface="Open Sans"/>
                <a:sym typeface="Open Sans"/>
              </a:rPr>
              <a:t>●</a:t>
            </a:r>
            <a:r>
              <a:rPr lang="en-US" sz="1400" dirty="0" err="1">
                <a:solidFill>
                  <a:srgbClr val="221F1E"/>
                </a:solidFill>
                <a:latin typeface="Open Sans"/>
                <a:ea typeface="Open Sans"/>
                <a:cs typeface="Open Sans"/>
                <a:sym typeface="Open Sans"/>
              </a:rPr>
              <a:t>Tratar</a:t>
            </a:r>
            <a:r>
              <a:rPr lang="en-US" sz="1400" dirty="0">
                <a:solidFill>
                  <a:srgbClr val="221F1E"/>
                </a:solidFill>
                <a:latin typeface="Open Sans"/>
                <a:ea typeface="Open Sans"/>
                <a:cs typeface="Open Sans"/>
                <a:sym typeface="Open Sans"/>
              </a:rPr>
              <a:t> de </a:t>
            </a:r>
            <a:r>
              <a:rPr lang="en-US" sz="1400" dirty="0" err="1">
                <a:solidFill>
                  <a:srgbClr val="221F1E"/>
                </a:solidFill>
                <a:latin typeface="Open Sans"/>
                <a:ea typeface="Open Sans"/>
                <a:cs typeface="Open Sans"/>
                <a:sym typeface="Open Sans"/>
              </a:rPr>
              <a:t>persuadir</a:t>
            </a:r>
            <a:r>
              <a:rPr lang="en-US" sz="1400" dirty="0">
                <a:solidFill>
                  <a:srgbClr val="221F1E"/>
                </a:solidFill>
                <a:latin typeface="Open Sans"/>
                <a:ea typeface="Open Sans"/>
                <a:cs typeface="Open Sans"/>
                <a:sym typeface="Open Sans"/>
              </a:rPr>
              <a:t> al </a:t>
            </a:r>
            <a:r>
              <a:rPr lang="en-US" sz="1400" dirty="0" err="1">
                <a:solidFill>
                  <a:srgbClr val="221F1E"/>
                </a:solidFill>
                <a:latin typeface="Open Sans"/>
                <a:ea typeface="Open Sans"/>
                <a:cs typeface="Open Sans"/>
                <a:sym typeface="Open Sans"/>
              </a:rPr>
              <a:t>trabajador</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aprovechándose</a:t>
            </a:r>
            <a:r>
              <a:rPr lang="en-US" sz="1400" dirty="0">
                <a:solidFill>
                  <a:srgbClr val="221F1E"/>
                </a:solidFill>
                <a:latin typeface="Open Sans"/>
                <a:ea typeface="Open Sans"/>
                <a:cs typeface="Open Sans"/>
                <a:sym typeface="Open Sans"/>
              </a:rPr>
              <a:t> de </a:t>
            </a:r>
            <a:r>
              <a:rPr lang="en-US" sz="1400" dirty="0" err="1">
                <a:solidFill>
                  <a:srgbClr val="221F1E"/>
                </a:solidFill>
                <a:latin typeface="Open Sans"/>
                <a:ea typeface="Open Sans"/>
                <a:cs typeface="Open Sans"/>
                <a:sym typeface="Open Sans"/>
              </a:rPr>
              <a:t>una</a:t>
            </a:r>
            <a:r>
              <a:rPr lang="en-US" sz="1400" dirty="0">
                <a:solidFill>
                  <a:srgbClr val="221F1E"/>
                </a:solidFill>
                <a:latin typeface="Open Sans"/>
                <a:ea typeface="Open Sans"/>
                <a:cs typeface="Open Sans"/>
                <a:sym typeface="Open Sans"/>
              </a:rPr>
              <a:t> </a:t>
            </a:r>
            <a:r>
              <a:rPr lang="en-US" sz="1400" dirty="0" err="1">
                <a:solidFill>
                  <a:srgbClr val="221F1E"/>
                </a:solidFill>
                <a:latin typeface="Open Sans"/>
                <a:ea typeface="Open Sans"/>
                <a:cs typeface="Open Sans"/>
                <a:sym typeface="Open Sans"/>
              </a:rPr>
              <a:t>situación</a:t>
            </a:r>
            <a:r>
              <a:rPr lang="en-US" sz="1400" dirty="0">
                <a:solidFill>
                  <a:srgbClr val="221F1E"/>
                </a:solidFill>
                <a:latin typeface="Open Sans"/>
                <a:ea typeface="Open Sans"/>
                <a:cs typeface="Open Sans"/>
                <a:sym typeface="Open Sans"/>
              </a:rPr>
              <a:t> de </a:t>
            </a:r>
            <a:r>
              <a:rPr lang="en-US" sz="1400" dirty="0" err="1">
                <a:solidFill>
                  <a:srgbClr val="221F1E"/>
                </a:solidFill>
                <a:latin typeface="Open Sans"/>
                <a:ea typeface="Open Sans"/>
                <a:cs typeface="Open Sans"/>
                <a:sym typeface="Open Sans"/>
              </a:rPr>
              <a:t>fragilidad</a:t>
            </a:r>
            <a:r>
              <a:rPr lang="en-US" sz="1400" dirty="0">
                <a:solidFill>
                  <a:srgbClr val="221F1E"/>
                </a:solidFill>
                <a:latin typeface="Open Sans"/>
                <a:ea typeface="Open Sans"/>
                <a:cs typeface="Open Sans"/>
                <a:sym typeface="Open Sans"/>
              </a:rPr>
              <a:t> personal, con ﬁnes de </a:t>
            </a:r>
            <a:r>
              <a:rPr lang="en-US" sz="1400" dirty="0" err="1">
                <a:solidFill>
                  <a:srgbClr val="221F1E"/>
                </a:solidFill>
                <a:latin typeface="Open Sans"/>
                <a:ea typeface="Open Sans"/>
                <a:cs typeface="Open Sans"/>
                <a:sym typeface="Open Sans"/>
              </a:rPr>
              <a:t>carácter</a:t>
            </a:r>
            <a:r>
              <a:rPr lang="en-US" sz="1400" dirty="0">
                <a:solidFill>
                  <a:srgbClr val="221F1E"/>
                </a:solidFill>
                <a:latin typeface="Open Sans"/>
                <a:ea typeface="Open Sans"/>
                <a:cs typeface="Open Sans"/>
                <a:sym typeface="Open Sans"/>
              </a:rPr>
              <a:t> sexual.</a:t>
            </a:r>
          </a:p>
        </p:txBody>
      </p:sp>
      <p:sp>
        <p:nvSpPr>
          <p:cNvPr id="7" name="Google Shape;588;p55">
            <a:extLst>
              <a:ext uri="{FF2B5EF4-FFF2-40B4-BE49-F238E27FC236}">
                <a16:creationId xmlns:a16="http://schemas.microsoft.com/office/drawing/2014/main" id="{804D3527-B71E-C071-0ADA-7CAEFDF05463}"/>
              </a:ext>
            </a:extLst>
          </p:cNvPr>
          <p:cNvSpPr/>
          <p:nvPr/>
        </p:nvSpPr>
        <p:spPr>
          <a:xfrm>
            <a:off x="0" y="2130260"/>
            <a:ext cx="2939374" cy="472774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1026" name="Picture 2" descr="Persona desenfocada que protesta con la escritura a mano para el día mundial del medio ambiente al aire libre">
            <a:extLst>
              <a:ext uri="{FF2B5EF4-FFF2-40B4-BE49-F238E27FC236}">
                <a16:creationId xmlns:a16="http://schemas.microsoft.com/office/drawing/2014/main" id="{C78B2DAB-A97B-EEBC-913A-8663AF3E1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91" y="1626005"/>
            <a:ext cx="2860157" cy="429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0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9FFC36D2-CF6E-2362-164D-171C415CFA7C}"/>
            </a:ext>
          </a:extLst>
        </p:cNvPr>
        <p:cNvGrpSpPr/>
        <p:nvPr/>
      </p:nvGrpSpPr>
      <p:grpSpPr>
        <a:xfrm>
          <a:off x="0" y="0"/>
          <a:ext cx="0" cy="0"/>
          <a:chOff x="0" y="0"/>
          <a:chExt cx="0" cy="0"/>
        </a:xfrm>
      </p:grpSpPr>
      <p:sp>
        <p:nvSpPr>
          <p:cNvPr id="192" name="Google Shape;192;p35">
            <a:hlinkClick r:id="" action="ppaction://hlinkshowjump?jump=previousslide"/>
            <a:extLst>
              <a:ext uri="{FF2B5EF4-FFF2-40B4-BE49-F238E27FC236}">
                <a16:creationId xmlns:a16="http://schemas.microsoft.com/office/drawing/2014/main" id="{4388658C-6739-2917-73F2-F67A75DB655D}"/>
              </a:ext>
            </a:extLst>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a:extLst>
              <a:ext uri="{FF2B5EF4-FFF2-40B4-BE49-F238E27FC236}">
                <a16:creationId xmlns:a16="http://schemas.microsoft.com/office/drawing/2014/main" id="{A6D66470-2511-3A68-323E-F9A5F52A607A}"/>
              </a:ext>
            </a:extLst>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AF015FDF-A405-26B7-3624-5F88D8E4EFDC}"/>
              </a:ext>
            </a:extLst>
          </p:cNvPr>
          <p:cNvSpPr txBox="1">
            <a:spLocks/>
          </p:cNvSpPr>
          <p:nvPr/>
        </p:nvSpPr>
        <p:spPr>
          <a:xfrm>
            <a:off x="10891199" y="6139200"/>
            <a:ext cx="438439" cy="3575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25</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16A6F373-38FE-53EF-976B-DE1EE1C19849}"/>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 name="Imagen 6">
            <a:extLst>
              <a:ext uri="{FF2B5EF4-FFF2-40B4-BE49-F238E27FC236}">
                <a16:creationId xmlns:a16="http://schemas.microsoft.com/office/drawing/2014/main" id="{98D35568-9F6E-6F24-3FFC-3AB4E88E1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406" y="317737"/>
            <a:ext cx="1817585" cy="789098"/>
          </a:xfrm>
          <a:prstGeom prst="rect">
            <a:avLst/>
          </a:prstGeom>
        </p:spPr>
      </p:pic>
      <p:sp>
        <p:nvSpPr>
          <p:cNvPr id="5" name="Título 1">
            <a:extLst>
              <a:ext uri="{FF2B5EF4-FFF2-40B4-BE49-F238E27FC236}">
                <a16:creationId xmlns:a16="http://schemas.microsoft.com/office/drawing/2014/main" id="{6518C03D-B1F2-2779-92F9-9A35654D46D4}"/>
              </a:ext>
            </a:extLst>
          </p:cNvPr>
          <p:cNvSpPr txBox="1">
            <a:spLocks/>
          </p:cNvSpPr>
          <p:nvPr/>
        </p:nvSpPr>
        <p:spPr>
          <a:xfrm>
            <a:off x="611560" y="290722"/>
            <a:ext cx="7766041" cy="547478"/>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s-CL" sz="3200" dirty="0">
                <a:solidFill>
                  <a:srgbClr val="FFFFFF"/>
                </a:solidFill>
              </a:rPr>
              <a:t>Modifica acoso laboral</a:t>
            </a:r>
            <a:endParaRPr lang="en-US" sz="3200" dirty="0">
              <a:sym typeface="Open Sans Bold"/>
            </a:endParaRPr>
          </a:p>
        </p:txBody>
      </p:sp>
      <p:graphicFrame>
        <p:nvGraphicFramePr>
          <p:cNvPr id="2" name="Marcador de contenido 3">
            <a:extLst>
              <a:ext uri="{FF2B5EF4-FFF2-40B4-BE49-F238E27FC236}">
                <a16:creationId xmlns:a16="http://schemas.microsoft.com/office/drawing/2014/main" id="{7EBE4C6E-0487-4B1C-8420-8A402CA5498F}"/>
              </a:ext>
            </a:extLst>
          </p:cNvPr>
          <p:cNvGraphicFramePr>
            <a:graphicFrameLocks/>
          </p:cNvGraphicFramePr>
          <p:nvPr>
            <p:extLst>
              <p:ext uri="{D42A27DB-BD31-4B8C-83A1-F6EECF244321}">
                <p14:modId xmlns:p14="http://schemas.microsoft.com/office/powerpoint/2010/main" val="3405263606"/>
              </p:ext>
            </p:extLst>
          </p:nvPr>
        </p:nvGraphicFramePr>
        <p:xfrm>
          <a:off x="399787" y="1526614"/>
          <a:ext cx="10830213" cy="4192806"/>
        </p:xfrm>
        <a:graphic>
          <a:graphicData uri="http://schemas.openxmlformats.org/drawingml/2006/table">
            <a:tbl>
              <a:tblPr firstRow="1" bandRow="1">
                <a:tableStyleId>{5C22544A-7EE6-4342-B048-85BDC9FD1C3A}</a:tableStyleId>
              </a:tblPr>
              <a:tblGrid>
                <a:gridCol w="5430115">
                  <a:extLst>
                    <a:ext uri="{9D8B030D-6E8A-4147-A177-3AD203B41FA5}">
                      <a16:colId xmlns:a16="http://schemas.microsoft.com/office/drawing/2014/main" val="2114920439"/>
                    </a:ext>
                  </a:extLst>
                </a:gridCol>
                <a:gridCol w="5400098">
                  <a:extLst>
                    <a:ext uri="{9D8B030D-6E8A-4147-A177-3AD203B41FA5}">
                      <a16:colId xmlns:a16="http://schemas.microsoft.com/office/drawing/2014/main" val="3101021261"/>
                    </a:ext>
                  </a:extLst>
                </a:gridCol>
              </a:tblGrid>
              <a:tr h="475473">
                <a:tc>
                  <a:txBody>
                    <a:bodyPr/>
                    <a:lstStyle/>
                    <a:p>
                      <a:r>
                        <a:rPr lang="es-CL" sz="1900"/>
                        <a:t>Antiguo Concepto</a:t>
                      </a:r>
                    </a:p>
                  </a:txBody>
                  <a:tcPr marL="108062" marR="108062" marT="54031" marB="54031"/>
                </a:tc>
                <a:tc>
                  <a:txBody>
                    <a:bodyPr/>
                    <a:lstStyle/>
                    <a:p>
                      <a:r>
                        <a:rPr lang="es-CL" sz="1900"/>
                        <a:t>Nuevo concepto (Ley Karin)</a:t>
                      </a:r>
                    </a:p>
                  </a:txBody>
                  <a:tcPr marL="108062" marR="108062" marT="54031" marB="54031"/>
                </a:tc>
                <a:extLst>
                  <a:ext uri="{0D108BD9-81ED-4DB2-BD59-A6C34878D82A}">
                    <a16:rowId xmlns:a16="http://schemas.microsoft.com/office/drawing/2014/main" val="701356719"/>
                  </a:ext>
                </a:extLst>
              </a:tr>
              <a:tr h="3717333">
                <a:tc>
                  <a:txBody>
                    <a:bodyPr/>
                    <a:lstStyle/>
                    <a:p>
                      <a:r>
                        <a:rPr lang="es-CL" sz="1900" b="0" i="0" kern="1200" dirty="0">
                          <a:solidFill>
                            <a:schemeClr val="dk1"/>
                          </a:solidFill>
                          <a:effectLst/>
                          <a:latin typeface="+mn-lt"/>
                          <a:ea typeface="+mn-ea"/>
                          <a:cs typeface="+mn-cs"/>
                        </a:rPr>
                        <a:t>Toda conducta que constituya agresión u hostigamiento </a:t>
                      </a:r>
                      <a:r>
                        <a:rPr lang="es-CL" sz="1900" b="0" i="0" u="sng" kern="1200" dirty="0">
                          <a:solidFill>
                            <a:schemeClr val="dk1"/>
                          </a:solidFill>
                          <a:effectLst/>
                          <a:latin typeface="+mn-lt"/>
                          <a:ea typeface="+mn-ea"/>
                          <a:cs typeface="+mn-cs"/>
                        </a:rPr>
                        <a:t>reiterados</a:t>
                      </a:r>
                      <a:r>
                        <a:rPr lang="es-CL" sz="1900" b="0" i="0" kern="1200" dirty="0">
                          <a:solidFill>
                            <a:schemeClr val="dk1"/>
                          </a:solidFill>
                          <a:effectLst/>
                          <a:latin typeface="+mn-lt"/>
                          <a:ea typeface="+mn-ea"/>
                          <a:cs typeface="+mn-cs"/>
                        </a:rPr>
                        <a:t>, ejercida por el empleador o por uno o más trabajadores, en contra de otro u otros trabajadores, por cualquier medio, y que tenga como resultado para el o los afectados su menoscabo, maltrato o humillación, o bien que amenace o perjudique su situación laboral o sus oportunidades en el empleo.</a:t>
                      </a:r>
                      <a:endParaRPr lang="es-CL" sz="1900" dirty="0"/>
                    </a:p>
                  </a:txBody>
                  <a:tcPr marL="108062" marR="108062" marT="54031" marB="54031"/>
                </a:tc>
                <a:tc>
                  <a:txBody>
                    <a:bodyPr/>
                    <a:lstStyle/>
                    <a:p>
                      <a:r>
                        <a:rPr lang="es-CL" sz="1900" b="0" i="0" kern="1200" dirty="0">
                          <a:solidFill>
                            <a:schemeClr val="dk1"/>
                          </a:solidFill>
                          <a:effectLst/>
                          <a:latin typeface="+mn-lt"/>
                          <a:ea typeface="+mn-ea"/>
                          <a:cs typeface="+mn-cs"/>
                        </a:rPr>
                        <a:t>Toda conducta que constituya agresión u hostigamiento ejercida por el empleador o por uno o más trabajadores, en contra de otro u otros trabajadores, por cualquier medio, </a:t>
                      </a:r>
                      <a:r>
                        <a:rPr lang="es-CL" sz="1900" b="1" i="0" kern="1200" dirty="0">
                          <a:solidFill>
                            <a:schemeClr val="dk1"/>
                          </a:solidFill>
                          <a:effectLst/>
                          <a:latin typeface="+mn-lt"/>
                          <a:ea typeface="+mn-ea"/>
                          <a:cs typeface="+mn-cs"/>
                        </a:rPr>
                        <a:t>ya sea que se manifieste una sola vez o de manera reiterada</a:t>
                      </a:r>
                      <a:r>
                        <a:rPr lang="es-CL" sz="1900" b="0" i="0" kern="1200" dirty="0">
                          <a:solidFill>
                            <a:schemeClr val="dk1"/>
                          </a:solidFill>
                          <a:effectLst/>
                          <a:latin typeface="+mn-lt"/>
                          <a:ea typeface="+mn-ea"/>
                          <a:cs typeface="+mn-cs"/>
                        </a:rPr>
                        <a:t>, y que tenga como resultado para el o los afectados su menoscabo, maltrato o humillación, o bien que amenace o perjudique su situación laboral o sus oportunidades en el empleo</a:t>
                      </a:r>
                      <a:endParaRPr lang="es-CL" sz="1900" dirty="0"/>
                    </a:p>
                  </a:txBody>
                  <a:tcPr marL="108062" marR="108062" marT="54031" marB="54031"/>
                </a:tc>
                <a:extLst>
                  <a:ext uri="{0D108BD9-81ED-4DB2-BD59-A6C34878D82A}">
                    <a16:rowId xmlns:a16="http://schemas.microsoft.com/office/drawing/2014/main" val="1745351143"/>
                  </a:ext>
                </a:extLst>
              </a:tr>
            </a:tbl>
          </a:graphicData>
        </a:graphic>
      </p:graphicFrame>
    </p:spTree>
    <p:extLst>
      <p:ext uri="{BB962C8B-B14F-4D97-AF65-F5344CB8AC3E}">
        <p14:creationId xmlns:p14="http://schemas.microsoft.com/office/powerpoint/2010/main" val="357107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26</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588;p55">
            <a:extLst>
              <a:ext uri="{FF2B5EF4-FFF2-40B4-BE49-F238E27FC236}">
                <a16:creationId xmlns:a16="http://schemas.microsoft.com/office/drawing/2014/main" id="{A36C3CA0-A242-F7C6-5FF4-9E9007329065}"/>
              </a:ext>
            </a:extLst>
          </p:cNvPr>
          <p:cNvSpPr/>
          <p:nvPr/>
        </p:nvSpPr>
        <p:spPr>
          <a:xfrm>
            <a:off x="5688551" y="1016824"/>
            <a:ext cx="6305612" cy="3811933"/>
          </a:xfrm>
          <a:prstGeom prst="rect">
            <a:avLst/>
          </a:prstGeom>
          <a:solidFill>
            <a:srgbClr val="495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2" name="Video prevención acoso sexual en el trabajo">
            <a:hlinkClick r:id="" action="ppaction://media"/>
            <a:extLst>
              <a:ext uri="{FF2B5EF4-FFF2-40B4-BE49-F238E27FC236}">
                <a16:creationId xmlns:a16="http://schemas.microsoft.com/office/drawing/2014/main" id="{B9B0B941-72DD-090A-930A-9625A4270E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656" y="1127153"/>
            <a:ext cx="8928991" cy="5022557"/>
          </a:xfrm>
          <a:prstGeom prst="rect">
            <a:avLst/>
          </a:prstGeom>
        </p:spPr>
      </p:pic>
      <p:sp>
        <p:nvSpPr>
          <p:cNvPr id="5" name="Título 1">
            <a:extLst>
              <a:ext uri="{FF2B5EF4-FFF2-40B4-BE49-F238E27FC236}">
                <a16:creationId xmlns:a16="http://schemas.microsoft.com/office/drawing/2014/main" id="{F5122559-3703-2379-9274-32563F7778FF}"/>
              </a:ext>
            </a:extLst>
          </p:cNvPr>
          <p:cNvSpPr txBox="1">
            <a:spLocks/>
          </p:cNvSpPr>
          <p:nvPr/>
        </p:nvSpPr>
        <p:spPr>
          <a:xfrm>
            <a:off x="502897" y="104435"/>
            <a:ext cx="7875293" cy="752815"/>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pPr algn="ctr">
              <a:lnSpc>
                <a:spcPts val="7279"/>
              </a:lnSpc>
            </a:pPr>
            <a:r>
              <a:rPr lang="en-US" sz="3600" dirty="0" err="1">
                <a:sym typeface="Open Sans Bold"/>
              </a:rPr>
              <a:t>Ejemplo</a:t>
            </a:r>
            <a:r>
              <a:rPr lang="en-US" sz="3600" dirty="0">
                <a:sym typeface="Open Sans Bold"/>
              </a:rPr>
              <a:t> de </a:t>
            </a:r>
            <a:r>
              <a:rPr lang="en-US" sz="3600" dirty="0" err="1">
                <a:sym typeface="Open Sans Bold"/>
              </a:rPr>
              <a:t>Acoso</a:t>
            </a:r>
            <a:r>
              <a:rPr lang="en-US" sz="3600" dirty="0">
                <a:sym typeface="Open Sans Bold"/>
              </a:rPr>
              <a:t> </a:t>
            </a:r>
            <a:r>
              <a:rPr lang="en-US" sz="3600" dirty="0" err="1">
                <a:sym typeface="Open Sans Bold"/>
              </a:rPr>
              <a:t>en</a:t>
            </a:r>
            <a:r>
              <a:rPr lang="en-US" sz="3600" dirty="0">
                <a:sym typeface="Open Sans Bold"/>
              </a:rPr>
              <a:t> </a:t>
            </a:r>
            <a:r>
              <a:rPr lang="en-US" sz="3600" dirty="0" err="1">
                <a:sym typeface="Open Sans Bold"/>
              </a:rPr>
              <a:t>el</a:t>
            </a:r>
            <a:r>
              <a:rPr lang="en-US" sz="3600" dirty="0">
                <a:sym typeface="Open Sans Bold"/>
              </a:rPr>
              <a:t> </a:t>
            </a:r>
            <a:r>
              <a:rPr lang="en-US" sz="3600" dirty="0" err="1">
                <a:sym typeface="Open Sans Bold"/>
              </a:rPr>
              <a:t>Trabajo</a:t>
            </a:r>
            <a:endParaRPr lang="en-US" sz="3600" dirty="0">
              <a:sym typeface="Open Sans Bold"/>
            </a:endParaRPr>
          </a:p>
        </p:txBody>
      </p:sp>
    </p:spTree>
    <p:extLst>
      <p:ext uri="{BB962C8B-B14F-4D97-AF65-F5344CB8AC3E}">
        <p14:creationId xmlns:p14="http://schemas.microsoft.com/office/powerpoint/2010/main" val="10843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88;p55">
            <a:extLst>
              <a:ext uri="{FF2B5EF4-FFF2-40B4-BE49-F238E27FC236}">
                <a16:creationId xmlns:a16="http://schemas.microsoft.com/office/drawing/2014/main" id="{8B9CD8AA-C793-8ADD-AEC6-E9DCB9CD1EEB}"/>
              </a:ext>
            </a:extLst>
          </p:cNvPr>
          <p:cNvSpPr/>
          <p:nvPr/>
        </p:nvSpPr>
        <p:spPr>
          <a:xfrm>
            <a:off x="0" y="1232471"/>
            <a:ext cx="2939374" cy="472774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2" name="Título 1">
            <a:extLst>
              <a:ext uri="{FF2B5EF4-FFF2-40B4-BE49-F238E27FC236}">
                <a16:creationId xmlns:a16="http://schemas.microsoft.com/office/drawing/2014/main" id="{AFA70C5F-2B1D-8BEB-32B2-FA66DB4FB798}"/>
              </a:ext>
            </a:extLst>
          </p:cNvPr>
          <p:cNvSpPr>
            <a:spLocks noGrp="1"/>
          </p:cNvSpPr>
          <p:nvPr>
            <p:ph type="title"/>
          </p:nvPr>
        </p:nvSpPr>
        <p:spPr>
          <a:xfrm>
            <a:off x="0" y="125085"/>
            <a:ext cx="11126547" cy="772704"/>
          </a:xfrm>
        </p:spPr>
        <p:txBody>
          <a:bodyPr/>
          <a:lstStyle/>
          <a:p>
            <a:r>
              <a:rPr lang="es-CL" sz="4400" dirty="0"/>
              <a:t>Ciberacoso en el lugar de trabajo</a:t>
            </a:r>
          </a:p>
        </p:txBody>
      </p:sp>
      <p:pic>
        <p:nvPicPr>
          <p:cNvPr id="5" name="Imagen 4" descr="Interfaz de usuario gráfica, Texto, Sitio web&#10;&#10;Descripción generada automáticamente">
            <a:extLst>
              <a:ext uri="{FF2B5EF4-FFF2-40B4-BE49-F238E27FC236}">
                <a16:creationId xmlns:a16="http://schemas.microsoft.com/office/drawing/2014/main" id="{EBC6C639-EF8C-9C7D-2180-E29D381AC32C}"/>
              </a:ext>
            </a:extLst>
          </p:cNvPr>
          <p:cNvPicPr>
            <a:picLocks noChangeAspect="1"/>
          </p:cNvPicPr>
          <p:nvPr/>
        </p:nvPicPr>
        <p:blipFill>
          <a:blip r:embed="rId2"/>
          <a:srcRect l="4111" t="8846"/>
          <a:stretch/>
        </p:blipFill>
        <p:spPr>
          <a:xfrm>
            <a:off x="0" y="1232471"/>
            <a:ext cx="8455080" cy="5625529"/>
          </a:xfrm>
          <a:prstGeom prst="rect">
            <a:avLst/>
          </a:prstGeom>
        </p:spPr>
      </p:pic>
      <p:pic>
        <p:nvPicPr>
          <p:cNvPr id="6" name="Imagen 5" descr="Captura de pantalla de un celular&#10;&#10;Descripción generada automáticamente">
            <a:extLst>
              <a:ext uri="{FF2B5EF4-FFF2-40B4-BE49-F238E27FC236}">
                <a16:creationId xmlns:a16="http://schemas.microsoft.com/office/drawing/2014/main" id="{8B104AFF-A11D-3B27-DFDA-8F3ACEBCB4FE}"/>
              </a:ext>
            </a:extLst>
          </p:cNvPr>
          <p:cNvPicPr>
            <a:picLocks noChangeAspect="1"/>
          </p:cNvPicPr>
          <p:nvPr/>
        </p:nvPicPr>
        <p:blipFill>
          <a:blip r:embed="rId3"/>
          <a:stretch>
            <a:fillRect/>
          </a:stretch>
        </p:blipFill>
        <p:spPr>
          <a:xfrm>
            <a:off x="8657651" y="2399609"/>
            <a:ext cx="3366183" cy="2058782"/>
          </a:xfrm>
          <a:prstGeom prst="rect">
            <a:avLst/>
          </a:prstGeom>
        </p:spPr>
      </p:pic>
      <p:sp>
        <p:nvSpPr>
          <p:cNvPr id="7" name="Título 1">
            <a:extLst>
              <a:ext uri="{FF2B5EF4-FFF2-40B4-BE49-F238E27FC236}">
                <a16:creationId xmlns:a16="http://schemas.microsoft.com/office/drawing/2014/main" id="{8E2DE3E5-35FF-4791-6E18-C032CF515984}"/>
              </a:ext>
            </a:extLst>
          </p:cNvPr>
          <p:cNvSpPr txBox="1">
            <a:spLocks/>
          </p:cNvSpPr>
          <p:nvPr/>
        </p:nvSpPr>
        <p:spPr>
          <a:xfrm>
            <a:off x="8657651" y="1839051"/>
            <a:ext cx="3366183" cy="399652"/>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2000" dirty="0">
                <a:sym typeface="Open Sans Bold"/>
              </a:rPr>
              <a:t>Caso </a:t>
            </a:r>
          </a:p>
        </p:txBody>
      </p:sp>
    </p:spTree>
    <p:extLst>
      <p:ext uri="{BB962C8B-B14F-4D97-AF65-F5344CB8AC3E}">
        <p14:creationId xmlns:p14="http://schemas.microsoft.com/office/powerpoint/2010/main" val="84383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30029-F82B-40BB-C7B0-9B644318669B}"/>
            </a:ext>
          </a:extLst>
        </p:cNvPr>
        <p:cNvGrpSpPr/>
        <p:nvPr/>
      </p:nvGrpSpPr>
      <p:grpSpPr>
        <a:xfrm>
          <a:off x="0" y="0"/>
          <a:ext cx="0" cy="0"/>
          <a:chOff x="0" y="0"/>
          <a:chExt cx="0" cy="0"/>
        </a:xfrm>
      </p:grpSpPr>
      <p:sp>
        <p:nvSpPr>
          <p:cNvPr id="8" name="Google Shape;588;p55">
            <a:extLst>
              <a:ext uri="{FF2B5EF4-FFF2-40B4-BE49-F238E27FC236}">
                <a16:creationId xmlns:a16="http://schemas.microsoft.com/office/drawing/2014/main" id="{C25A5079-D389-9837-73CC-489A54CA28E9}"/>
              </a:ext>
            </a:extLst>
          </p:cNvPr>
          <p:cNvSpPr/>
          <p:nvPr/>
        </p:nvSpPr>
        <p:spPr>
          <a:xfrm>
            <a:off x="0" y="2130260"/>
            <a:ext cx="2939374" cy="472774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2" name="Título 1">
            <a:extLst>
              <a:ext uri="{FF2B5EF4-FFF2-40B4-BE49-F238E27FC236}">
                <a16:creationId xmlns:a16="http://schemas.microsoft.com/office/drawing/2014/main" id="{0CA197D6-786E-B957-90FC-E3DF79B9B98F}"/>
              </a:ext>
            </a:extLst>
          </p:cNvPr>
          <p:cNvSpPr>
            <a:spLocks noGrp="1"/>
          </p:cNvSpPr>
          <p:nvPr>
            <p:ph type="title"/>
          </p:nvPr>
        </p:nvSpPr>
        <p:spPr>
          <a:xfrm>
            <a:off x="289165" y="459767"/>
            <a:ext cx="11126547" cy="772704"/>
          </a:xfrm>
        </p:spPr>
        <p:txBody>
          <a:bodyPr/>
          <a:lstStyle/>
          <a:p>
            <a:r>
              <a:rPr lang="es-CL" sz="4400" dirty="0"/>
              <a:t>Ciberacoso en el lugar de trabajo</a:t>
            </a:r>
          </a:p>
        </p:txBody>
      </p:sp>
      <p:sp>
        <p:nvSpPr>
          <p:cNvPr id="4" name="CuadroTexto 3">
            <a:extLst>
              <a:ext uri="{FF2B5EF4-FFF2-40B4-BE49-F238E27FC236}">
                <a16:creationId xmlns:a16="http://schemas.microsoft.com/office/drawing/2014/main" id="{12302028-3E20-682C-F431-F82433BF91A4}"/>
              </a:ext>
            </a:extLst>
          </p:cNvPr>
          <p:cNvSpPr txBox="1"/>
          <p:nvPr/>
        </p:nvSpPr>
        <p:spPr>
          <a:xfrm>
            <a:off x="3704035" y="1834108"/>
            <a:ext cx="7711677" cy="3843745"/>
          </a:xfrm>
          <a:prstGeom prst="rect">
            <a:avLst/>
          </a:prstGeom>
          <a:noFill/>
        </p:spPr>
        <p:txBody>
          <a:bodyPr wrap="square">
            <a:spAutoFit/>
          </a:bodyPr>
          <a:lstStyle/>
          <a:p>
            <a:pPr algn="just">
              <a:lnSpc>
                <a:spcPct val="107000"/>
              </a:lnSpc>
              <a:spcAft>
                <a:spcPts val="800"/>
              </a:spcAft>
            </a:pPr>
            <a:r>
              <a:rPr lang="es-CL" sz="1800" kern="100" dirty="0">
                <a:effectLst/>
                <a:latin typeface="Aptos" panose="020B0004020202020204" pitchFamily="34" charset="0"/>
                <a:ea typeface="Aptos" panose="020B0004020202020204" pitchFamily="34" charset="0"/>
                <a:cs typeface="Times New Roman" panose="02020603050405020304" pitchFamily="18" charset="0"/>
              </a:rPr>
              <a:t>A veces por ser algo </a:t>
            </a:r>
            <a:r>
              <a:rPr lang="es-CL" sz="1800" b="1" kern="100" dirty="0">
                <a:effectLst/>
                <a:latin typeface="Aptos" panose="020B0004020202020204" pitchFamily="34" charset="0"/>
                <a:ea typeface="Aptos" panose="020B0004020202020204" pitchFamily="34" charset="0"/>
                <a:cs typeface="Times New Roman" panose="02020603050405020304" pitchFamily="18" charset="0"/>
              </a:rPr>
              <a:t>“virtual”</a:t>
            </a:r>
            <a:r>
              <a:rPr lang="es-CL" sz="1800" kern="100" dirty="0">
                <a:effectLst/>
                <a:latin typeface="Aptos" panose="020B0004020202020204" pitchFamily="34" charset="0"/>
                <a:ea typeface="Aptos" panose="020B0004020202020204" pitchFamily="34" charset="0"/>
                <a:cs typeface="Times New Roman" panose="02020603050405020304" pitchFamily="18" charset="0"/>
              </a:rPr>
              <a:t> no se le entrega la relevancia que tiene, pero </a:t>
            </a:r>
            <a:r>
              <a:rPr lang="es-CL" sz="1800" b="1" kern="100" dirty="0">
                <a:effectLst/>
                <a:latin typeface="Aptos" panose="020B0004020202020204" pitchFamily="34" charset="0"/>
                <a:ea typeface="Aptos" panose="020B0004020202020204" pitchFamily="34" charset="0"/>
                <a:cs typeface="Times New Roman" panose="02020603050405020304" pitchFamily="18" charset="0"/>
              </a:rPr>
              <a:t>ES IMPORTANTE</a:t>
            </a:r>
            <a:r>
              <a:rPr lang="es-CL" sz="1800" kern="100" dirty="0">
                <a:effectLst/>
                <a:latin typeface="Aptos" panose="020B0004020202020204" pitchFamily="34" charset="0"/>
                <a:ea typeface="Aptos" panose="020B0004020202020204" pitchFamily="34" charset="0"/>
                <a:cs typeface="Times New Roman" panose="02020603050405020304" pitchFamily="18" charset="0"/>
              </a:rPr>
              <a:t> y debe ser tratado adecuadamente. Hay ciertas características del acoso cibernético que pueden hacerlo más dañino que el acoso cara a cara tradicional, especialmente dado que rompe la división entre lugar de trabajo y vida cotidiana.</a:t>
            </a:r>
          </a:p>
          <a:p>
            <a:pPr algn="just">
              <a:lnSpc>
                <a:spcPct val="107000"/>
              </a:lnSpc>
              <a:spcAft>
                <a:spcPts val="800"/>
              </a:spcAft>
            </a:pPr>
            <a:r>
              <a:rPr lang="es-CL" sz="1800" kern="100" dirty="0">
                <a:effectLst/>
                <a:latin typeface="Aptos" panose="020B0004020202020204" pitchFamily="34" charset="0"/>
                <a:ea typeface="Aptos" panose="020B0004020202020204" pitchFamily="34" charset="0"/>
                <a:cs typeface="Times New Roman" panose="02020603050405020304" pitchFamily="18" charset="0"/>
              </a:rPr>
              <a:t>El uso de la tecnología como herramienta para el ciberacoso y como rompe la línea de nuestra vida laboral y familiar hace que el acoso no necesariamente se produzca únicamente durante el horario laboral, y no necesariamente finalice cuando la persona deja el trabajo.</a:t>
            </a:r>
          </a:p>
          <a:p>
            <a:pPr algn="just">
              <a:lnSpc>
                <a:spcPct val="107000"/>
              </a:lnSpc>
              <a:spcAft>
                <a:spcPts val="800"/>
              </a:spcAft>
            </a:pPr>
            <a:r>
              <a:rPr lang="es-CL" sz="1800" kern="100" dirty="0">
                <a:effectLst/>
                <a:latin typeface="Aptos" panose="020B0004020202020204" pitchFamily="34" charset="0"/>
                <a:ea typeface="Aptos" panose="020B0004020202020204" pitchFamily="34" charset="0"/>
                <a:cs typeface="Times New Roman" panose="02020603050405020304" pitchFamily="18" charset="0"/>
              </a:rPr>
              <a:t>En casos extremos de acoso, algunos comportamientos podrían constituir un delito penal, según la naturaleza del comportamiento (por ejemplo, una amenaza de revelar información personal en línea).</a:t>
            </a:r>
          </a:p>
        </p:txBody>
      </p:sp>
      <p:pic>
        <p:nvPicPr>
          <p:cNvPr id="22530" name="Picture 2" descr="Troll de las redes sociales que acosa a las personas en las redes sociales">
            <a:extLst>
              <a:ext uri="{FF2B5EF4-FFF2-40B4-BE49-F238E27FC236}">
                <a16:creationId xmlns:a16="http://schemas.microsoft.com/office/drawing/2014/main" id="{6CC34597-DB55-32EC-4D3E-D05B7E30E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4108"/>
            <a:ext cx="3548639" cy="236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919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71EBF-64C7-1982-4378-0F6D8DC5CADE}"/>
              </a:ext>
            </a:extLst>
          </p:cNvPr>
          <p:cNvSpPr>
            <a:spLocks noGrp="1"/>
          </p:cNvSpPr>
          <p:nvPr>
            <p:ph type="title"/>
          </p:nvPr>
        </p:nvSpPr>
        <p:spPr>
          <a:xfrm>
            <a:off x="232016" y="226679"/>
            <a:ext cx="8140459" cy="873459"/>
          </a:xfrm>
        </p:spPr>
        <p:txBody>
          <a:bodyPr/>
          <a:lstStyle/>
          <a:p>
            <a:r>
              <a:rPr lang="es-CL" sz="4800" dirty="0"/>
              <a:t>Ejemplos Ciberacoso</a:t>
            </a:r>
            <a:endParaRPr lang="es-CL" dirty="0"/>
          </a:p>
        </p:txBody>
      </p:sp>
      <p:sp>
        <p:nvSpPr>
          <p:cNvPr id="6" name="CuadroTexto 5">
            <a:extLst>
              <a:ext uri="{FF2B5EF4-FFF2-40B4-BE49-F238E27FC236}">
                <a16:creationId xmlns:a16="http://schemas.microsoft.com/office/drawing/2014/main" id="{C428960D-A926-3E7E-1626-48FBA87C1F1C}"/>
              </a:ext>
            </a:extLst>
          </p:cNvPr>
          <p:cNvSpPr txBox="1"/>
          <p:nvPr/>
        </p:nvSpPr>
        <p:spPr>
          <a:xfrm>
            <a:off x="317740" y="1472358"/>
            <a:ext cx="7969009" cy="4770537"/>
          </a:xfrm>
          <a:prstGeom prst="rect">
            <a:avLst/>
          </a:prstGeom>
          <a:noFill/>
        </p:spPr>
        <p:txBody>
          <a:bodyPr wrap="square">
            <a:spAutoFit/>
          </a:bodyPr>
          <a:lstStyle/>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Publicar o compartir chismes o contenido falso, negativo o dañino sobre alguien.</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Campañas en redes sociales u otro contenido en línea que denigre a la víctima.</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Correos electrónicos, mensajes de texto o tweets hostiles, ofensivos o amenazantes.</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Generar vergüenza pública a través de un correo electrónico masivo (</a:t>
            </a:r>
            <a:r>
              <a:rPr lang="es-CL" sz="1600" kern="100" dirty="0" err="1">
                <a:effectLst/>
                <a:latin typeface="Poppins" panose="00000500000000000000" pitchFamily="2" charset="0"/>
                <a:ea typeface="Aptos" panose="020B0004020202020204" pitchFamily="34" charset="0"/>
                <a:cs typeface="Poppins" panose="00000500000000000000" pitchFamily="2" charset="0"/>
              </a:rPr>
              <a:t>public</a:t>
            </a:r>
            <a:r>
              <a:rPr lang="es-CL" sz="1600" kern="100" dirty="0">
                <a:effectLst/>
                <a:latin typeface="Poppins" panose="00000500000000000000" pitchFamily="2" charset="0"/>
                <a:ea typeface="Aptos" panose="020B0004020202020204" pitchFamily="34" charset="0"/>
                <a:cs typeface="Poppins" panose="00000500000000000000" pitchFamily="2" charset="0"/>
              </a:rPr>
              <a:t> </a:t>
            </a:r>
            <a:r>
              <a:rPr lang="es-CL" sz="1600" kern="100" dirty="0" err="1">
                <a:effectLst/>
                <a:latin typeface="Poppins" panose="00000500000000000000" pitchFamily="2" charset="0"/>
                <a:ea typeface="Aptos" panose="020B0004020202020204" pitchFamily="34" charset="0"/>
                <a:cs typeface="Poppins" panose="00000500000000000000" pitchFamily="2" charset="0"/>
              </a:rPr>
              <a:t>shaming</a:t>
            </a:r>
            <a:r>
              <a:rPr lang="es-CL" sz="1600" kern="100" dirty="0">
                <a:effectLst/>
                <a:latin typeface="Poppins" panose="00000500000000000000" pitchFamily="2" charset="0"/>
                <a:ea typeface="Aptos" panose="020B0004020202020204" pitchFamily="34" charset="0"/>
                <a:cs typeface="Poppins" panose="00000500000000000000" pitchFamily="2" charset="0"/>
              </a:rPr>
              <a:t>).</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Compartir imágenes o videos vergonzosos, ofensivos o manipulados de una persona con quien trabajo.</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Publicar públicamente información personal como la dirección de la casa de alguien, incluidas fotografías sin consentimiento (</a:t>
            </a:r>
            <a:r>
              <a:rPr lang="es-CL" sz="1600" kern="100" dirty="0" err="1">
                <a:effectLst/>
                <a:latin typeface="Poppins" panose="00000500000000000000" pitchFamily="2" charset="0"/>
                <a:ea typeface="Aptos" panose="020B0004020202020204" pitchFamily="34" charset="0"/>
                <a:cs typeface="Poppins" panose="00000500000000000000" pitchFamily="2" charset="0"/>
              </a:rPr>
              <a:t>doxing</a:t>
            </a:r>
            <a:r>
              <a:rPr lang="es-CL" sz="1600" kern="100" dirty="0">
                <a:effectLst/>
                <a:latin typeface="Poppins" panose="00000500000000000000" pitchFamily="2" charset="0"/>
                <a:ea typeface="Aptos" panose="020B0004020202020204" pitchFamily="34" charset="0"/>
                <a:cs typeface="Poppins" panose="00000500000000000000" pitchFamily="2" charset="0"/>
              </a:rPr>
              <a:t>).</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Suplantación de identidad digital o creación de una identidad falsa o un perfil en línea falso utilizando la imagen y las fotos del objetivo.</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Hacer acusaciones falsas, difundir mentiras o chismes o alentar las autolesiones o el suicidio vía tecnológica.</a:t>
            </a:r>
          </a:p>
          <a:p>
            <a:pPr marL="342900" lvl="0" indent="-342900" algn="jus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Acoso sexual no deseado o insinuaciones sexuales vía tecnológica.</a:t>
            </a:r>
          </a:p>
          <a:p>
            <a:pPr marL="342900" lvl="0" indent="-342900" algn="just">
              <a:spcAft>
                <a:spcPts val="800"/>
              </a:spcAft>
              <a:buFont typeface="Symbol" panose="05050102010706020507" pitchFamily="18" charset="2"/>
              <a:buChar char=""/>
            </a:pPr>
            <a:r>
              <a:rPr lang="es-CL" sz="1600" kern="100" dirty="0">
                <a:effectLst/>
                <a:latin typeface="Poppins" panose="00000500000000000000" pitchFamily="2" charset="0"/>
                <a:ea typeface="Aptos" panose="020B0004020202020204" pitchFamily="34" charset="0"/>
                <a:cs typeface="Poppins" panose="00000500000000000000" pitchFamily="2" charset="0"/>
              </a:rPr>
              <a:t>Elaborar grupos en Facebook o similares para amedrentar o generar chismes respecto a alguien del trabajo.</a:t>
            </a:r>
          </a:p>
        </p:txBody>
      </p:sp>
      <p:sp>
        <p:nvSpPr>
          <p:cNvPr id="7" name="Google Shape;588;p55">
            <a:extLst>
              <a:ext uri="{FF2B5EF4-FFF2-40B4-BE49-F238E27FC236}">
                <a16:creationId xmlns:a16="http://schemas.microsoft.com/office/drawing/2014/main" id="{D504509D-6C3D-AC11-C779-4912814C251F}"/>
              </a:ext>
            </a:extLst>
          </p:cNvPr>
          <p:cNvSpPr/>
          <p:nvPr/>
        </p:nvSpPr>
        <p:spPr>
          <a:xfrm>
            <a:off x="9338421" y="226679"/>
            <a:ext cx="2621563" cy="2873709"/>
          </a:xfrm>
          <a:prstGeom prst="rect">
            <a:avLst/>
          </a:prstGeom>
          <a:solidFill>
            <a:srgbClr val="495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23554" name="Picture 2" descr="Sección media de un hombre usando un teléfono móvil">
            <a:extLst>
              <a:ext uri="{FF2B5EF4-FFF2-40B4-BE49-F238E27FC236}">
                <a16:creationId xmlns:a16="http://schemas.microsoft.com/office/drawing/2014/main" id="{42B6FFF5-A804-09BE-73BA-78BB63D473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71" r="25239"/>
          <a:stretch/>
        </p:blipFill>
        <p:spPr bwMode="auto">
          <a:xfrm>
            <a:off x="9065006" y="857251"/>
            <a:ext cx="2557874"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648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8" name="Google Shape;588;p55">
            <a:extLst>
              <a:ext uri="{FF2B5EF4-FFF2-40B4-BE49-F238E27FC236}">
                <a16:creationId xmlns:a16="http://schemas.microsoft.com/office/drawing/2014/main" id="{A99651BC-FFEF-4E0C-74A8-6195FA981DA6}"/>
              </a:ext>
            </a:extLst>
          </p:cNvPr>
          <p:cNvSpPr/>
          <p:nvPr/>
        </p:nvSpPr>
        <p:spPr>
          <a:xfrm>
            <a:off x="11696699" y="-12819"/>
            <a:ext cx="498764" cy="6870819"/>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42724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42711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3</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98;p55">
            <a:extLst>
              <a:ext uri="{FF2B5EF4-FFF2-40B4-BE49-F238E27FC236}">
                <a16:creationId xmlns:a16="http://schemas.microsoft.com/office/drawing/2014/main" id="{6968472E-018D-AF2F-F527-310C7B617357}"/>
              </a:ext>
            </a:extLst>
          </p:cNvPr>
          <p:cNvSpPr/>
          <p:nvPr/>
        </p:nvSpPr>
        <p:spPr>
          <a:xfrm>
            <a:off x="7995078" y="777126"/>
            <a:ext cx="744479" cy="744479"/>
          </a:xfrm>
          <a:prstGeom prst="ellipse">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7" name="Picture 2" descr="Escritura de la mujer en cuaderno en la tabla con el ordenador portátil y equipos">
            <a:extLst>
              <a:ext uri="{FF2B5EF4-FFF2-40B4-BE49-F238E27FC236}">
                <a16:creationId xmlns:a16="http://schemas.microsoft.com/office/drawing/2014/main" id="{219AF08E-8A5C-1208-B5CC-7F548ECCDA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675"/>
          <a:stretch/>
        </p:blipFill>
        <p:spPr bwMode="auto">
          <a:xfrm>
            <a:off x="8673820" y="1891450"/>
            <a:ext cx="3022879" cy="378169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E4953F5A-D61B-BC02-AB84-2D79289EF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223" y="88447"/>
            <a:ext cx="2443688" cy="1060918"/>
          </a:xfrm>
          <a:prstGeom prst="rect">
            <a:avLst/>
          </a:prstGeom>
        </p:spPr>
      </p:pic>
      <p:sp>
        <p:nvSpPr>
          <p:cNvPr id="2" name="Título 1">
            <a:extLst>
              <a:ext uri="{FF2B5EF4-FFF2-40B4-BE49-F238E27FC236}">
                <a16:creationId xmlns:a16="http://schemas.microsoft.com/office/drawing/2014/main" id="{3170EF16-B028-01A4-16B1-357FF8A9C92C}"/>
              </a:ext>
            </a:extLst>
          </p:cNvPr>
          <p:cNvSpPr txBox="1">
            <a:spLocks/>
          </p:cNvSpPr>
          <p:nvPr/>
        </p:nvSpPr>
        <p:spPr>
          <a:xfrm>
            <a:off x="356277" y="282331"/>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2400" dirty="0" err="1">
                <a:sym typeface="Open Sans Bold"/>
              </a:rPr>
              <a:t>Objetivos</a:t>
            </a:r>
            <a:r>
              <a:rPr lang="en-US" sz="2400" dirty="0">
                <a:sym typeface="Open Sans Bold"/>
              </a:rPr>
              <a:t> del </a:t>
            </a:r>
            <a:r>
              <a:rPr lang="en-US" sz="2400" dirty="0" err="1">
                <a:sym typeface="Open Sans Bold"/>
              </a:rPr>
              <a:t>aprendizaje</a:t>
            </a:r>
            <a:endParaRPr lang="en-US" sz="2400" dirty="0">
              <a:sym typeface="Open Sans Bold"/>
            </a:endParaRPr>
          </a:p>
        </p:txBody>
      </p:sp>
      <p:sp>
        <p:nvSpPr>
          <p:cNvPr id="9" name="CuadroTexto 8">
            <a:extLst>
              <a:ext uri="{FF2B5EF4-FFF2-40B4-BE49-F238E27FC236}">
                <a16:creationId xmlns:a16="http://schemas.microsoft.com/office/drawing/2014/main" id="{9BB7F346-F7C2-CC40-4E54-2F37D9FF9F7E}"/>
              </a:ext>
            </a:extLst>
          </p:cNvPr>
          <p:cNvSpPr txBox="1"/>
          <p:nvPr/>
        </p:nvSpPr>
        <p:spPr>
          <a:xfrm>
            <a:off x="356277" y="1259639"/>
            <a:ext cx="7818779" cy="4729500"/>
          </a:xfrm>
          <a:prstGeom prst="rect">
            <a:avLst/>
          </a:prstGeom>
          <a:noFill/>
        </p:spPr>
        <p:txBody>
          <a:bodyPr wrap="square">
            <a:spAutoFit/>
          </a:bodyPr>
          <a:lstStyle/>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qué es acoso laboral y su alcance.</a:t>
            </a:r>
          </a:p>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las características conductuales de quienes acosan</a:t>
            </a:r>
            <a:r>
              <a:rPr lang="es-CL" b="1" kern="100"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  y son víctimas</a:t>
            </a: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las acciones concretas para prevenir el acoso laboral.</a:t>
            </a:r>
          </a:p>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qué es el acoso sexual, cómo se manifiesta y las consecuencias que tiene en las personas que son víctima de éste. </a:t>
            </a:r>
          </a:p>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el procedimiento de acción ante denuncias de acoso en ambientes laborales. </a:t>
            </a:r>
          </a:p>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cómo se presenta el ciberacoso en los lugares de trabajo y que se recomienda para prevenirlo.</a:t>
            </a:r>
          </a:p>
          <a:p>
            <a:pPr marL="342900" lvl="0" indent="-342900" algn="jus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el impacto de la vulneración de derechos fundamentales en ambientes laborales.</a:t>
            </a:r>
          </a:p>
          <a:p>
            <a:pPr marL="342900" lvl="0" indent="-342900" algn="just">
              <a:spcAft>
                <a:spcPts val="800"/>
              </a:spcAft>
              <a:buSzPts val="1000"/>
              <a:buFont typeface="Symbol" panose="05050102010706020507" pitchFamily="18" charset="2"/>
              <a:buChar char=""/>
              <a:tabLst>
                <a:tab pos="457200" algn="l"/>
              </a:tabLst>
            </a:pPr>
            <a:r>
              <a:rPr lang="es-CL" sz="1800" b="1" kern="100"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Conocer sobre la perspectiva de género, inclusión de la diversidad, inclusión de personas en situación de discapacidad  en los entornos laborales.</a:t>
            </a:r>
          </a:p>
          <a:p>
            <a:pPr marL="342900" lvl="0" indent="-342900" algn="just">
              <a:spcAft>
                <a:spcPts val="800"/>
              </a:spcAft>
              <a:buSzPts val="1000"/>
              <a:buFont typeface="Symbol" panose="05050102010706020507" pitchFamily="18" charset="2"/>
              <a:buChar char=""/>
              <a:tabLst>
                <a:tab pos="457200" algn="l"/>
              </a:tabLst>
            </a:pPr>
            <a:r>
              <a:rPr lang="es-MX" b="1" kern="100"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Formar investigadores en el marco de la Ley Karin, promoviendo la comprensión de sus implicaciones legales.</a:t>
            </a:r>
          </a:p>
          <a:p>
            <a:pPr marL="342900" lvl="0" indent="-342900" algn="just">
              <a:spcAft>
                <a:spcPts val="800"/>
              </a:spcAft>
              <a:buSzPts val="1000"/>
              <a:buFont typeface="Symbol" panose="05050102010706020507" pitchFamily="18" charset="2"/>
              <a:buChar char=""/>
              <a:tabLst>
                <a:tab pos="457200" algn="l"/>
              </a:tabLst>
            </a:pPr>
            <a:r>
              <a:rPr lang="es-MX" b="1" kern="100"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Desarrollar habilidades prácticas en la investigación aplicada a la Ley Karin.</a:t>
            </a:r>
            <a:endParaRPr lang="es-CL" b="1" kern="100"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7052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43875-5398-DE82-AB58-EF4175020DD9}"/>
              </a:ext>
            </a:extLst>
          </p:cNvPr>
          <p:cNvSpPr>
            <a:spLocks noGrp="1"/>
          </p:cNvSpPr>
          <p:nvPr>
            <p:ph type="title"/>
          </p:nvPr>
        </p:nvSpPr>
        <p:spPr>
          <a:xfrm>
            <a:off x="447372" y="336448"/>
            <a:ext cx="6739241" cy="1122400"/>
          </a:xfrm>
        </p:spPr>
        <p:txBody>
          <a:bodyPr/>
          <a:lstStyle/>
          <a:p>
            <a:r>
              <a:rPr lang="es-CL" sz="4000" dirty="0"/>
              <a:t>Ejemplo de Ciberacoso</a:t>
            </a:r>
          </a:p>
        </p:txBody>
      </p:sp>
      <p:pic>
        <p:nvPicPr>
          <p:cNvPr id="5" name="Imagen 4" descr="Texto&#10;&#10;Descripción generada automáticamente">
            <a:extLst>
              <a:ext uri="{FF2B5EF4-FFF2-40B4-BE49-F238E27FC236}">
                <a16:creationId xmlns:a16="http://schemas.microsoft.com/office/drawing/2014/main" id="{D2360CF9-D173-A80A-AFF1-4F0345C82C92}"/>
              </a:ext>
            </a:extLst>
          </p:cNvPr>
          <p:cNvPicPr>
            <a:picLocks noChangeAspect="1"/>
          </p:cNvPicPr>
          <p:nvPr/>
        </p:nvPicPr>
        <p:blipFill>
          <a:blip r:embed="rId2"/>
          <a:stretch>
            <a:fillRect/>
          </a:stretch>
        </p:blipFill>
        <p:spPr>
          <a:xfrm>
            <a:off x="447371" y="1877694"/>
            <a:ext cx="6650509" cy="3965894"/>
          </a:xfrm>
          <a:prstGeom prst="rect">
            <a:avLst/>
          </a:prstGeom>
        </p:spPr>
      </p:pic>
      <p:sp>
        <p:nvSpPr>
          <p:cNvPr id="6" name="Google Shape;588;p55">
            <a:extLst>
              <a:ext uri="{FF2B5EF4-FFF2-40B4-BE49-F238E27FC236}">
                <a16:creationId xmlns:a16="http://schemas.microsoft.com/office/drawing/2014/main" id="{9DD10EB6-4C74-D4CA-E28A-5D8C967884B1}"/>
              </a:ext>
            </a:extLst>
          </p:cNvPr>
          <p:cNvSpPr/>
          <p:nvPr/>
        </p:nvSpPr>
        <p:spPr>
          <a:xfrm>
            <a:off x="9252626" y="2130260"/>
            <a:ext cx="2939374" cy="472774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21506" name="Picture 2" descr="Empleado de cerca con auriculares">
            <a:extLst>
              <a:ext uri="{FF2B5EF4-FFF2-40B4-BE49-F238E27FC236}">
                <a16:creationId xmlns:a16="http://schemas.microsoft.com/office/drawing/2014/main" id="{BE07AC85-A29A-0EE6-C6A6-CDDF03A49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020" y="1921668"/>
            <a:ext cx="4525609" cy="301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16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8;p55">
            <a:extLst>
              <a:ext uri="{FF2B5EF4-FFF2-40B4-BE49-F238E27FC236}">
                <a16:creationId xmlns:a16="http://schemas.microsoft.com/office/drawing/2014/main" id="{5E13612B-B40E-CFDB-CF13-3F3BB6D568F1}"/>
              </a:ext>
            </a:extLst>
          </p:cNvPr>
          <p:cNvSpPr/>
          <p:nvPr/>
        </p:nvSpPr>
        <p:spPr>
          <a:xfrm>
            <a:off x="8966876" y="1497507"/>
            <a:ext cx="2939374" cy="472774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2" name="Título 1">
            <a:extLst>
              <a:ext uri="{FF2B5EF4-FFF2-40B4-BE49-F238E27FC236}">
                <a16:creationId xmlns:a16="http://schemas.microsoft.com/office/drawing/2014/main" id="{3AF4EAE3-CEB4-7BB3-106B-C38D474BC773}"/>
              </a:ext>
            </a:extLst>
          </p:cNvPr>
          <p:cNvSpPr>
            <a:spLocks noGrp="1"/>
          </p:cNvSpPr>
          <p:nvPr>
            <p:ph type="title"/>
          </p:nvPr>
        </p:nvSpPr>
        <p:spPr>
          <a:xfrm>
            <a:off x="646508" y="281354"/>
            <a:ext cx="8811815" cy="1122400"/>
          </a:xfrm>
        </p:spPr>
        <p:txBody>
          <a:bodyPr/>
          <a:lstStyle/>
          <a:p>
            <a:r>
              <a:rPr lang="es-CL" sz="4000" dirty="0"/>
              <a:t>¿Qué hacer frente al ciberacoso laboral?</a:t>
            </a:r>
            <a:endParaRPr lang="es-CL" dirty="0"/>
          </a:p>
        </p:txBody>
      </p:sp>
      <p:sp>
        <p:nvSpPr>
          <p:cNvPr id="6" name="CuadroTexto 5">
            <a:extLst>
              <a:ext uri="{FF2B5EF4-FFF2-40B4-BE49-F238E27FC236}">
                <a16:creationId xmlns:a16="http://schemas.microsoft.com/office/drawing/2014/main" id="{76E3224F-E09C-B29B-0201-979DBA235FD6}"/>
              </a:ext>
            </a:extLst>
          </p:cNvPr>
          <p:cNvSpPr txBox="1"/>
          <p:nvPr/>
        </p:nvSpPr>
        <p:spPr>
          <a:xfrm>
            <a:off x="646510" y="1875338"/>
            <a:ext cx="8126016" cy="4349909"/>
          </a:xfrm>
          <a:prstGeom prst="rect">
            <a:avLst/>
          </a:prstGeom>
          <a:noFill/>
        </p:spPr>
        <p:txBody>
          <a:bodyPr wrap="square">
            <a:spAutoFit/>
          </a:bodyPr>
          <a:lstStyle/>
          <a:p>
            <a:pPr algn="just">
              <a:spcAft>
                <a:spcPts val="800"/>
              </a:spcAft>
            </a:pPr>
            <a:r>
              <a:rPr lang="es-CL" sz="1800" kern="100" dirty="0">
                <a:effectLst/>
                <a:latin typeface="Poppins" panose="00000500000000000000" pitchFamily="2" charset="0"/>
                <a:ea typeface="Aptos" panose="020B0004020202020204" pitchFamily="34" charset="0"/>
                <a:cs typeface="Poppins" panose="00000500000000000000" pitchFamily="2" charset="0"/>
              </a:rPr>
              <a:t>Prevención desde las jefaturas.</a:t>
            </a:r>
          </a:p>
          <a:p>
            <a:pPr marL="342900" lvl="0" indent="-342900" algn="just">
              <a:buFont typeface="Symbol" panose="05050102010706020507" pitchFamily="18" charset="2"/>
              <a:buChar char=""/>
            </a:pPr>
            <a:r>
              <a:rPr lang="es-CL" sz="1800" kern="100" dirty="0">
                <a:effectLst/>
                <a:latin typeface="Poppins" panose="00000500000000000000" pitchFamily="2" charset="0"/>
                <a:ea typeface="Aptos" panose="020B0004020202020204" pitchFamily="34" charset="0"/>
                <a:cs typeface="Poppins" panose="00000500000000000000" pitchFamily="2" charset="0"/>
              </a:rPr>
              <a:t>Es necesario promover una cultura laboral en la que no se tolere el acoso, ya sea en persona o por medios electrónicos.</a:t>
            </a:r>
          </a:p>
          <a:p>
            <a:pPr marL="342900" lvl="0" indent="-342900" algn="just">
              <a:buFont typeface="Symbol" panose="05050102010706020507" pitchFamily="18" charset="2"/>
              <a:buChar char=""/>
            </a:pPr>
            <a:r>
              <a:rPr lang="es-CL" sz="1800" kern="100" dirty="0">
                <a:effectLst/>
                <a:latin typeface="Poppins" panose="00000500000000000000" pitchFamily="2" charset="0"/>
                <a:ea typeface="Aptos" panose="020B0004020202020204" pitchFamily="34" charset="0"/>
                <a:cs typeface="Poppins" panose="00000500000000000000" pitchFamily="2" charset="0"/>
              </a:rPr>
              <a:t>Establecer una política clara, escrita y bien comunicada sobre el acoso y el uso aceptable de la tecnología.</a:t>
            </a:r>
          </a:p>
          <a:p>
            <a:pPr marL="342900" lvl="0" indent="-342900" algn="just">
              <a:buFont typeface="Symbol" panose="05050102010706020507" pitchFamily="18" charset="2"/>
              <a:buChar char=""/>
            </a:pPr>
            <a:r>
              <a:rPr lang="es-CL" sz="1800" kern="100" dirty="0">
                <a:effectLst/>
                <a:latin typeface="Poppins" panose="00000500000000000000" pitchFamily="2" charset="0"/>
                <a:ea typeface="Aptos" panose="020B0004020202020204" pitchFamily="34" charset="0"/>
                <a:cs typeface="Poppins" panose="00000500000000000000" pitchFamily="2" charset="0"/>
              </a:rPr>
              <a:t>Realizar capacitación para el personal y el liderazgo sobre cómo lidiar con el acoso en el lugar de trabajo e incluir el ciberacoso como un enfoque.</a:t>
            </a:r>
          </a:p>
          <a:p>
            <a:pPr marL="342900" lvl="0" indent="-342900" algn="just">
              <a:buFont typeface="Symbol" panose="05050102010706020507" pitchFamily="18" charset="2"/>
              <a:buChar char=""/>
            </a:pPr>
            <a:r>
              <a:rPr lang="es-CL" sz="1800" kern="100" dirty="0">
                <a:effectLst/>
                <a:latin typeface="Poppins" panose="00000500000000000000" pitchFamily="2" charset="0"/>
                <a:ea typeface="Aptos" panose="020B0004020202020204" pitchFamily="34" charset="0"/>
                <a:cs typeface="Poppins" panose="00000500000000000000" pitchFamily="2" charset="0"/>
              </a:rPr>
              <a:t>Recordar a las personas que se detengan y revisen un correo electrónico antes de enviarlo y que consideren la reacción del receptor.</a:t>
            </a:r>
          </a:p>
          <a:p>
            <a:pPr marL="342900" lvl="0" indent="-342900" algn="just">
              <a:buFont typeface="Symbol" panose="05050102010706020507" pitchFamily="18" charset="2"/>
              <a:buChar char=""/>
            </a:pPr>
            <a:r>
              <a:rPr lang="es-CL" sz="1800" kern="100" dirty="0">
                <a:effectLst/>
                <a:latin typeface="Poppins" panose="00000500000000000000" pitchFamily="2" charset="0"/>
                <a:ea typeface="Aptos" panose="020B0004020202020204" pitchFamily="34" charset="0"/>
                <a:cs typeface="Poppins" panose="00000500000000000000" pitchFamily="2" charset="0"/>
              </a:rPr>
              <a:t>Recordar a quienes trabajan que todo lo que se publique en Internet puede resultar en una acción correctiva hasta el despido, según el contexto.</a:t>
            </a:r>
          </a:p>
          <a:p>
            <a:pPr marL="342900" lvl="0" indent="-342900" algn="just">
              <a:spcAft>
                <a:spcPts val="800"/>
              </a:spcAft>
              <a:buFont typeface="Symbol" panose="05050102010706020507" pitchFamily="18" charset="2"/>
              <a:buChar char=""/>
            </a:pPr>
            <a:r>
              <a:rPr lang="es-CL" sz="1800" kern="100" dirty="0">
                <a:effectLst/>
                <a:latin typeface="Poppins" panose="00000500000000000000" pitchFamily="2" charset="0"/>
                <a:ea typeface="Aptos" panose="020B0004020202020204" pitchFamily="34" charset="0"/>
                <a:cs typeface="Poppins" panose="00000500000000000000" pitchFamily="2" charset="0"/>
              </a:rPr>
              <a:t>Abordar cualquier queja de acoso cibernético de inmediato.</a:t>
            </a:r>
          </a:p>
        </p:txBody>
      </p:sp>
      <p:pic>
        <p:nvPicPr>
          <p:cNvPr id="24578" name="Picture 2" descr="Retrato de joven adorable con teléfono móvil">
            <a:extLst>
              <a:ext uri="{FF2B5EF4-FFF2-40B4-BE49-F238E27FC236}">
                <a16:creationId xmlns:a16="http://schemas.microsoft.com/office/drawing/2014/main" id="{5B2C12FE-F6F4-228D-454C-3B87DF3C5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665" y="1815172"/>
            <a:ext cx="2937702"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411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8;p55">
            <a:extLst>
              <a:ext uri="{FF2B5EF4-FFF2-40B4-BE49-F238E27FC236}">
                <a16:creationId xmlns:a16="http://schemas.microsoft.com/office/drawing/2014/main" id="{DC1E8B2D-193A-E842-D855-293CD0A5895D}"/>
              </a:ext>
            </a:extLst>
          </p:cNvPr>
          <p:cNvSpPr/>
          <p:nvPr/>
        </p:nvSpPr>
        <p:spPr>
          <a:xfrm>
            <a:off x="8067608" y="2223959"/>
            <a:ext cx="1976506" cy="3179046"/>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2" name="Título 1">
            <a:extLst>
              <a:ext uri="{FF2B5EF4-FFF2-40B4-BE49-F238E27FC236}">
                <a16:creationId xmlns:a16="http://schemas.microsoft.com/office/drawing/2014/main" id="{4841610E-9FAA-72F2-D60E-471C59EC8325}"/>
              </a:ext>
            </a:extLst>
          </p:cNvPr>
          <p:cNvSpPr>
            <a:spLocks noGrp="1"/>
          </p:cNvSpPr>
          <p:nvPr>
            <p:ph type="title"/>
          </p:nvPr>
        </p:nvSpPr>
        <p:spPr>
          <a:xfrm>
            <a:off x="274879" y="307882"/>
            <a:ext cx="7254633" cy="1147113"/>
          </a:xfrm>
        </p:spPr>
        <p:txBody>
          <a:bodyPr/>
          <a:lstStyle/>
          <a:p>
            <a:r>
              <a:rPr lang="es-CL" altLang="es-CL" sz="4000" dirty="0"/>
              <a:t>¿Qué hacer como persona que trabaja?</a:t>
            </a:r>
            <a:endParaRPr lang="es-CL" sz="4000" dirty="0"/>
          </a:p>
        </p:txBody>
      </p:sp>
      <p:sp>
        <p:nvSpPr>
          <p:cNvPr id="5" name="Rectangle 2">
            <a:extLst>
              <a:ext uri="{FF2B5EF4-FFF2-40B4-BE49-F238E27FC236}">
                <a16:creationId xmlns:a16="http://schemas.microsoft.com/office/drawing/2014/main" id="{9EF925C9-FF1E-BD6E-B766-403710FE923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25601" name="Imagen 3" descr="Interfaz de usuario gráfica, Aplicación&#10;&#10;Descripción generada automáticamente">
            <a:extLst>
              <a:ext uri="{FF2B5EF4-FFF2-40B4-BE49-F238E27FC236}">
                <a16:creationId xmlns:a16="http://schemas.microsoft.com/office/drawing/2014/main" id="{C6DFCFB9-57F2-4FB3-30FA-2C4C5573E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988" y="1612158"/>
            <a:ext cx="3352800" cy="3219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D93FE4A-21F4-977B-C435-9B9CCAD5761A}"/>
              </a:ext>
            </a:extLst>
          </p:cNvPr>
          <p:cNvSpPr>
            <a:spLocks noChangeArrowheads="1"/>
          </p:cNvSpPr>
          <p:nvPr/>
        </p:nvSpPr>
        <p:spPr bwMode="auto">
          <a:xfrm>
            <a:off x="157162" y="1748804"/>
            <a:ext cx="738663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indent="-342900" algn="just" fontAlgn="base">
              <a:lnSpc>
                <a:spcPct val="100000"/>
              </a:lnSpc>
              <a:spcBef>
                <a:spcPct val="0"/>
              </a:spcBef>
              <a:spcAft>
                <a:spcPct val="0"/>
              </a:spcAft>
              <a:buClrTx/>
              <a:buSzTx/>
              <a:buFont typeface="Symbol" panose="05050102010706020507" pitchFamily="18" charset="2"/>
              <a:buChar char=""/>
              <a:tabLst/>
            </a:pPr>
            <a:r>
              <a:rPr lang="es-CL" altLang="es-CL" kern="100" dirty="0">
                <a:latin typeface="Poppins" panose="00000500000000000000" pitchFamily="2" charset="0"/>
                <a:cs typeface="Poppins" panose="00000500000000000000" pitchFamily="2" charset="0"/>
              </a:rPr>
              <a:t>Imprima y guarde copias de todo el acoso. Intente guardar todos los mensajes, comentarios y publicaciones como evidencia. Esto incluye correos electrónicos, publicaciones de blogs, publicaciones en redes sociales, tweets, mensajes de texto, etc.</a:t>
            </a:r>
          </a:p>
          <a:p>
            <a:pPr marL="342900" marR="0" indent="-342900" algn="just" fontAlgn="base">
              <a:lnSpc>
                <a:spcPct val="100000"/>
              </a:lnSpc>
              <a:spcBef>
                <a:spcPct val="0"/>
              </a:spcBef>
              <a:spcAft>
                <a:spcPct val="0"/>
              </a:spcAft>
              <a:buClrTx/>
              <a:buSzTx/>
              <a:buFont typeface="Symbol" panose="05050102010706020507" pitchFamily="18" charset="2"/>
              <a:buChar char=""/>
              <a:tabLst/>
            </a:pPr>
            <a:endParaRPr lang="es-CL" altLang="es-CL" kern="100" dirty="0">
              <a:latin typeface="Poppins" panose="00000500000000000000" pitchFamily="2" charset="0"/>
              <a:cs typeface="Poppins" panose="00000500000000000000" pitchFamily="2" charset="0"/>
            </a:endParaRPr>
          </a:p>
          <a:p>
            <a:pPr marL="342900" marR="0" indent="-342900" algn="just" fontAlgn="base">
              <a:lnSpc>
                <a:spcPct val="100000"/>
              </a:lnSpc>
              <a:spcBef>
                <a:spcPct val="0"/>
              </a:spcBef>
              <a:spcAft>
                <a:spcPct val="0"/>
              </a:spcAft>
              <a:buClrTx/>
              <a:buSzTx/>
              <a:buFont typeface="Symbol" panose="05050102010706020507" pitchFamily="18" charset="2"/>
              <a:buChar char=""/>
              <a:tabLst/>
            </a:pPr>
            <a:r>
              <a:rPr lang="es-CL" altLang="es-CL" kern="100" dirty="0">
                <a:latin typeface="Poppins" panose="00000500000000000000" pitchFamily="2" charset="0"/>
                <a:cs typeface="Poppins" panose="00000500000000000000" pitchFamily="2" charset="0"/>
              </a:rPr>
              <a:t>La primera reacción puede ser borrar todo, pero son importante las pruebas.</a:t>
            </a:r>
          </a:p>
          <a:p>
            <a:pPr marL="342900" marR="0" indent="-342900" algn="just" fontAlgn="base">
              <a:lnSpc>
                <a:spcPct val="100000"/>
              </a:lnSpc>
              <a:spcBef>
                <a:spcPct val="0"/>
              </a:spcBef>
              <a:spcAft>
                <a:spcPct val="0"/>
              </a:spcAft>
              <a:buClrTx/>
              <a:buSzTx/>
              <a:buFont typeface="Symbol" panose="05050102010706020507" pitchFamily="18" charset="2"/>
              <a:buChar char=""/>
              <a:tabLst/>
            </a:pPr>
            <a:endParaRPr lang="es-CL" altLang="es-CL" kern="100" dirty="0">
              <a:latin typeface="Poppins" panose="00000500000000000000" pitchFamily="2" charset="0"/>
              <a:cs typeface="Poppins" panose="00000500000000000000" pitchFamily="2" charset="0"/>
            </a:endParaRPr>
          </a:p>
          <a:p>
            <a:pPr marL="342900" marR="0" indent="-342900" algn="just" fontAlgn="base">
              <a:lnSpc>
                <a:spcPct val="100000"/>
              </a:lnSpc>
              <a:spcBef>
                <a:spcPct val="0"/>
              </a:spcBef>
              <a:spcAft>
                <a:spcPct val="0"/>
              </a:spcAft>
              <a:buClrTx/>
              <a:buSzTx/>
              <a:buFont typeface="Symbol" panose="05050102010706020507" pitchFamily="18" charset="2"/>
              <a:buChar char=""/>
              <a:tabLst/>
            </a:pPr>
            <a:r>
              <a:rPr lang="es-CL" altLang="es-CL" kern="100" dirty="0">
                <a:latin typeface="Poppins" panose="00000500000000000000" pitchFamily="2" charset="0"/>
                <a:cs typeface="Poppins" panose="00000500000000000000" pitchFamily="2" charset="0"/>
              </a:rPr>
              <a:t>Tome capturas de pantalla de la publicación, el correo electrónico o el mensaje de texto como prueba, pero trate de no responder (no involucrarse en una discusión)</a:t>
            </a:r>
          </a:p>
          <a:p>
            <a:pPr marL="342900" marR="0" indent="-342900" algn="just" fontAlgn="base">
              <a:lnSpc>
                <a:spcPct val="100000"/>
              </a:lnSpc>
              <a:spcBef>
                <a:spcPct val="0"/>
              </a:spcBef>
              <a:spcAft>
                <a:spcPct val="0"/>
              </a:spcAft>
              <a:buClrTx/>
              <a:buSzTx/>
              <a:buFont typeface="Symbol" panose="05050102010706020507" pitchFamily="18" charset="2"/>
              <a:buChar char=""/>
              <a:tabLst/>
            </a:pPr>
            <a:endParaRPr lang="es-CL" altLang="es-CL" kern="100" dirty="0">
              <a:latin typeface="Poppins" panose="00000500000000000000" pitchFamily="2" charset="0"/>
              <a:cs typeface="Poppins" panose="00000500000000000000" pitchFamily="2" charset="0"/>
            </a:endParaRPr>
          </a:p>
          <a:p>
            <a:pPr marL="342900" marR="0" indent="-342900" algn="just" fontAlgn="base">
              <a:lnSpc>
                <a:spcPct val="100000"/>
              </a:lnSpc>
              <a:spcBef>
                <a:spcPct val="0"/>
              </a:spcBef>
              <a:spcAft>
                <a:spcPct val="0"/>
              </a:spcAft>
              <a:buClrTx/>
              <a:buSzTx/>
              <a:buFont typeface="Symbol" panose="05050102010706020507" pitchFamily="18" charset="2"/>
              <a:buChar char=""/>
              <a:tabLst/>
            </a:pPr>
            <a:r>
              <a:rPr lang="es-CL" altLang="es-CL" kern="100" dirty="0">
                <a:latin typeface="Poppins" panose="00000500000000000000" pitchFamily="2" charset="0"/>
                <a:cs typeface="Poppins" panose="00000500000000000000" pitchFamily="2" charset="0"/>
              </a:rPr>
              <a:t>Denuncie el acoso cibernético a la jefatura o a la gerencia de personas. Proporcionar una copia de la correspondencia de acoso para sus archivos.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L" altLang="es-C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7529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88;p55">
            <a:extLst>
              <a:ext uri="{FF2B5EF4-FFF2-40B4-BE49-F238E27FC236}">
                <a16:creationId xmlns:a16="http://schemas.microsoft.com/office/drawing/2014/main" id="{82DD3EBF-E219-FF9C-42A0-CCAC40215D55}"/>
              </a:ext>
            </a:extLst>
          </p:cNvPr>
          <p:cNvSpPr/>
          <p:nvPr/>
        </p:nvSpPr>
        <p:spPr>
          <a:xfrm>
            <a:off x="8958943" y="0"/>
            <a:ext cx="3206021" cy="639365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6" name="Imagen 5">
            <a:extLst>
              <a:ext uri="{FF2B5EF4-FFF2-40B4-BE49-F238E27FC236}">
                <a16:creationId xmlns:a16="http://schemas.microsoft.com/office/drawing/2014/main" id="{0C45BC3F-D6B3-B98A-BE11-E16A2B700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68" y="230459"/>
            <a:ext cx="2443688" cy="1060918"/>
          </a:xfrm>
          <a:prstGeom prst="rect">
            <a:avLst/>
          </a:prstGeom>
        </p:spPr>
      </p:pic>
    </p:spTree>
    <p:extLst>
      <p:ext uri="{BB962C8B-B14F-4D97-AF65-F5344CB8AC3E}">
        <p14:creationId xmlns:p14="http://schemas.microsoft.com/office/powerpoint/2010/main" val="3887338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 name="Google Shape;588;p55">
            <a:extLst>
              <a:ext uri="{FF2B5EF4-FFF2-40B4-BE49-F238E27FC236}">
                <a16:creationId xmlns:a16="http://schemas.microsoft.com/office/drawing/2014/main" id="{6776537D-9ABD-9C00-C911-3B63944E6C5A}"/>
              </a:ext>
            </a:extLst>
          </p:cNvPr>
          <p:cNvSpPr/>
          <p:nvPr/>
        </p:nvSpPr>
        <p:spPr>
          <a:xfrm>
            <a:off x="9568542" y="2433036"/>
            <a:ext cx="2562467" cy="3432804"/>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4</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Imagen 1">
            <a:extLst>
              <a:ext uri="{FF2B5EF4-FFF2-40B4-BE49-F238E27FC236}">
                <a16:creationId xmlns:a16="http://schemas.microsoft.com/office/drawing/2014/main" id="{779CC4D7-9CFB-8187-0ACE-85DBAAEDA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474" y="417792"/>
            <a:ext cx="2443688" cy="1060918"/>
          </a:xfrm>
          <a:prstGeom prst="rect">
            <a:avLst/>
          </a:prstGeom>
        </p:spPr>
      </p:pic>
      <p:sp>
        <p:nvSpPr>
          <p:cNvPr id="7" name="Título 1">
            <a:extLst>
              <a:ext uri="{FF2B5EF4-FFF2-40B4-BE49-F238E27FC236}">
                <a16:creationId xmlns:a16="http://schemas.microsoft.com/office/drawing/2014/main" id="{55ED22CE-3049-2EAD-6417-AD32CCB77A7D}"/>
              </a:ext>
            </a:extLst>
          </p:cNvPr>
          <p:cNvSpPr txBox="1">
            <a:spLocks/>
          </p:cNvSpPr>
          <p:nvPr/>
        </p:nvSpPr>
        <p:spPr>
          <a:xfrm>
            <a:off x="513031" y="598344"/>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3200" dirty="0" err="1">
                <a:sym typeface="Open Sans Bold"/>
              </a:rPr>
              <a:t>Objetivo</a:t>
            </a:r>
            <a:r>
              <a:rPr lang="en-US" sz="3200" dirty="0">
                <a:sym typeface="Open Sans Bold"/>
              </a:rPr>
              <a:t> de </a:t>
            </a:r>
            <a:r>
              <a:rPr lang="en-US" sz="3200" dirty="0" err="1">
                <a:sym typeface="Open Sans Bold"/>
              </a:rPr>
              <a:t>desempeño</a:t>
            </a:r>
            <a:endParaRPr lang="en-US" sz="3200" dirty="0">
              <a:sym typeface="Open Sans Bold"/>
            </a:endParaRPr>
          </a:p>
        </p:txBody>
      </p:sp>
      <p:pic>
        <p:nvPicPr>
          <p:cNvPr id="11" name="Imagen 10">
            <a:extLst>
              <a:ext uri="{FF2B5EF4-FFF2-40B4-BE49-F238E27FC236}">
                <a16:creationId xmlns:a16="http://schemas.microsoft.com/office/drawing/2014/main" id="{F73CFA55-532E-8976-B3CC-5E9812A3C93D}"/>
              </a:ext>
            </a:extLst>
          </p:cNvPr>
          <p:cNvPicPr>
            <a:picLocks noChangeAspect="1"/>
          </p:cNvPicPr>
          <p:nvPr/>
        </p:nvPicPr>
        <p:blipFill>
          <a:blip r:embed="rId4"/>
          <a:stretch>
            <a:fillRect/>
          </a:stretch>
        </p:blipFill>
        <p:spPr>
          <a:xfrm>
            <a:off x="8578612" y="1796819"/>
            <a:ext cx="2781447" cy="4069021"/>
          </a:xfrm>
          <a:prstGeom prst="rect">
            <a:avLst/>
          </a:prstGeom>
        </p:spPr>
      </p:pic>
      <p:sp>
        <p:nvSpPr>
          <p:cNvPr id="8" name="Rectangle 2">
            <a:extLst>
              <a:ext uri="{FF2B5EF4-FFF2-40B4-BE49-F238E27FC236}">
                <a16:creationId xmlns:a16="http://schemas.microsoft.com/office/drawing/2014/main" id="{49B1E734-F349-4E1D-2FAB-0E2B2A8D981E}"/>
              </a:ext>
            </a:extLst>
          </p:cNvPr>
          <p:cNvSpPr>
            <a:spLocks noChangeArrowheads="1"/>
          </p:cNvSpPr>
          <p:nvPr/>
        </p:nvSpPr>
        <p:spPr bwMode="auto">
          <a:xfrm>
            <a:off x="1478793" y="3429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2049" name="Imagen 3">
            <a:extLst>
              <a:ext uri="{FF2B5EF4-FFF2-40B4-BE49-F238E27FC236}">
                <a16:creationId xmlns:a16="http://schemas.microsoft.com/office/drawing/2014/main" id="{EF721AB3-8438-87AA-2EDC-280C977FE9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000" y="3220925"/>
            <a:ext cx="4962303" cy="33082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9729418-AF64-1FE2-5179-CFCB62B8008F}"/>
              </a:ext>
            </a:extLst>
          </p:cNvPr>
          <p:cNvSpPr>
            <a:spLocks noChangeArrowheads="1"/>
          </p:cNvSpPr>
          <p:nvPr/>
        </p:nvSpPr>
        <p:spPr bwMode="auto">
          <a:xfrm>
            <a:off x="349372" y="1703346"/>
            <a:ext cx="558296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indent="-342900" algn="just" fontAlgn="base">
              <a:lnSpc>
                <a:spcPct val="100000"/>
              </a:lnSpc>
              <a:spcBef>
                <a:spcPct val="0"/>
              </a:spcBef>
              <a:spcAft>
                <a:spcPct val="0"/>
              </a:spcAft>
              <a:buClrTx/>
              <a:buSzPts val="1000"/>
              <a:buFont typeface="Symbol" panose="05050102010706020507" pitchFamily="18" charset="2"/>
              <a:buChar char=""/>
              <a:tabLst>
                <a:tab pos="457200" algn="l"/>
              </a:tabLst>
            </a:pPr>
            <a:r>
              <a:rPr lang="es-CL" altLang="es-CL" b="1" kern="100" dirty="0">
                <a:solidFill>
                  <a:schemeClr val="bg2">
                    <a:lumMod val="25000"/>
                  </a:schemeClr>
                </a:solidFill>
                <a:latin typeface="Calibri" panose="020F0502020204030204" pitchFamily="34" charset="0"/>
                <a:ea typeface="Calibri" panose="020F0502020204030204" pitchFamily="34" charset="0"/>
                <a:cs typeface="Times New Roman" panose="02020603050405020304" pitchFamily="18" charset="0"/>
              </a:rPr>
              <a:t>Llevar a cabo las investigaciones asociadas a actos de acoso laboral, sexual y de violencia en el trabajo, considerando los factores de la organización y lo establecido en la legislación vigente. </a:t>
            </a:r>
          </a:p>
        </p:txBody>
      </p:sp>
    </p:spTree>
    <p:extLst>
      <p:ext uri="{BB962C8B-B14F-4D97-AF65-F5344CB8AC3E}">
        <p14:creationId xmlns:p14="http://schemas.microsoft.com/office/powerpoint/2010/main" val="276118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88;p55">
            <a:extLst>
              <a:ext uri="{FF2B5EF4-FFF2-40B4-BE49-F238E27FC236}">
                <a16:creationId xmlns:a16="http://schemas.microsoft.com/office/drawing/2014/main" id="{82DD3EBF-E219-FF9C-42A0-CCAC40215D55}"/>
              </a:ext>
            </a:extLst>
          </p:cNvPr>
          <p:cNvSpPr/>
          <p:nvPr/>
        </p:nvSpPr>
        <p:spPr>
          <a:xfrm>
            <a:off x="8958943" y="0"/>
            <a:ext cx="3206021" cy="639365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4" name="Subtítulo 3">
            <a:extLst>
              <a:ext uri="{FF2B5EF4-FFF2-40B4-BE49-F238E27FC236}">
                <a16:creationId xmlns:a16="http://schemas.microsoft.com/office/drawing/2014/main" id="{72DE9FEA-54B5-5236-83BC-75D90F4663F5}"/>
              </a:ext>
            </a:extLst>
          </p:cNvPr>
          <p:cNvSpPr>
            <a:spLocks noGrp="1"/>
          </p:cNvSpPr>
          <p:nvPr>
            <p:ph type="subTitle" idx="1"/>
          </p:nvPr>
        </p:nvSpPr>
        <p:spPr>
          <a:xfrm>
            <a:off x="522898" y="3028355"/>
            <a:ext cx="6531044" cy="3833741"/>
          </a:xfrm>
        </p:spPr>
        <p:txBody>
          <a:bodyPr/>
          <a:lstStyle/>
          <a:p>
            <a:pPr algn="ctr">
              <a:lnSpc>
                <a:spcPct val="107000"/>
              </a:lnSpc>
              <a:spcAft>
                <a:spcPts val="800"/>
              </a:spcAft>
            </a:pPr>
            <a:r>
              <a:rPr lang="es-CL" sz="2000" kern="100" dirty="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Ingeniera en Prevención de Riesgos | </a:t>
            </a:r>
            <a:r>
              <a:rPr lang="es-CL" sz="2000" kern="100" dirty="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Especialidad</a:t>
            </a:r>
            <a:r>
              <a:rPr lang="es-CL" sz="2000" kern="100" dirty="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 en Psicología Laboral.</a:t>
            </a:r>
          </a:p>
          <a:p>
            <a:pPr algn="ctr">
              <a:lnSpc>
                <a:spcPct val="107000"/>
              </a:lnSpc>
              <a:spcAft>
                <a:spcPts val="800"/>
              </a:spcAft>
            </a:pPr>
            <a:r>
              <a:rPr lang="es-CL" sz="1800" kern="100" dirty="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Katherine es una profesional con </a:t>
            </a:r>
            <a:r>
              <a:rPr lang="es-CL" sz="1800" kern="100" dirty="0">
                <a:solidFill>
                  <a:schemeClr val="bg2">
                    <a:lumMod val="25000"/>
                  </a:schemeClr>
                </a:solidFill>
                <a:latin typeface="Aptos" panose="020B0004020202020204" pitchFamily="34" charset="0"/>
                <a:ea typeface="Aptos" panose="020B0004020202020204" pitchFamily="34" charset="0"/>
                <a:cs typeface="Times New Roman" panose="02020603050405020304" pitchFamily="18" charset="0"/>
              </a:rPr>
              <a:t>22</a:t>
            </a:r>
            <a:r>
              <a:rPr lang="es-CL" sz="1800" kern="100" dirty="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 años de experiencia en el mercado laboral, de los cuales más de 8 años han estado dedicados a la docencia y la formación en prevención de riesgos. </a:t>
            </a:r>
          </a:p>
          <a:p>
            <a:pPr algn="ctr">
              <a:lnSpc>
                <a:spcPct val="107000"/>
              </a:lnSpc>
              <a:spcAft>
                <a:spcPts val="800"/>
              </a:spcAft>
            </a:pPr>
            <a:r>
              <a:rPr lang="es-CL" sz="1800" kern="100" dirty="0">
                <a:solidFill>
                  <a:schemeClr val="bg2">
                    <a:lumMod val="25000"/>
                  </a:schemeClr>
                </a:solidFill>
                <a:effectLst/>
                <a:latin typeface="Aptos" panose="020B0004020202020204" pitchFamily="34" charset="0"/>
                <a:ea typeface="Aptos" panose="020B0004020202020204" pitchFamily="34" charset="0"/>
                <a:cs typeface="Times New Roman" panose="02020603050405020304" pitchFamily="18" charset="0"/>
              </a:rPr>
              <a:t>Su trayectoria se ha centrado en la gestión de seguridad y salud ocupacional, destacándose por su capacidad de liderazgo y su enfoque en el trabajo en equipo.</a:t>
            </a:r>
          </a:p>
          <a:p>
            <a:pPr marL="0" indent="0"/>
            <a:endParaRPr lang="es-ES" sz="2100" b="1" dirty="0">
              <a:solidFill>
                <a:schemeClr val="bg2">
                  <a:lumMod val="25000"/>
                </a:schemeClr>
              </a:solidFill>
              <a:highlight>
                <a:srgbClr val="FFFFFF"/>
              </a:highlight>
              <a:latin typeface="Poppins"/>
            </a:endParaRPr>
          </a:p>
        </p:txBody>
      </p:sp>
      <p:sp>
        <p:nvSpPr>
          <p:cNvPr id="9" name="Título 1">
            <a:extLst>
              <a:ext uri="{FF2B5EF4-FFF2-40B4-BE49-F238E27FC236}">
                <a16:creationId xmlns:a16="http://schemas.microsoft.com/office/drawing/2014/main" id="{E9BF24E0-1A67-2685-2A33-34ACF35ECBC0}"/>
              </a:ext>
            </a:extLst>
          </p:cNvPr>
          <p:cNvSpPr txBox="1">
            <a:spLocks/>
          </p:cNvSpPr>
          <p:nvPr/>
        </p:nvSpPr>
        <p:spPr>
          <a:xfrm>
            <a:off x="522898" y="2182666"/>
            <a:ext cx="6531045" cy="845689"/>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pPr algn="ctr">
              <a:lnSpc>
                <a:spcPts val="7279"/>
              </a:lnSpc>
            </a:pPr>
            <a:r>
              <a:rPr lang="en-US" sz="3000" dirty="0">
                <a:sym typeface="Open Sans Bold"/>
              </a:rPr>
              <a:t>Katherine Calderón Toledo</a:t>
            </a:r>
          </a:p>
        </p:txBody>
      </p:sp>
      <p:pic>
        <p:nvPicPr>
          <p:cNvPr id="15" name="Imagen 14">
            <a:extLst>
              <a:ext uri="{FF2B5EF4-FFF2-40B4-BE49-F238E27FC236}">
                <a16:creationId xmlns:a16="http://schemas.microsoft.com/office/drawing/2014/main" id="{13B1E9D0-D429-15F5-6386-B10B31AB6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98" y="216565"/>
            <a:ext cx="2259294" cy="980864"/>
          </a:xfrm>
          <a:prstGeom prst="rect">
            <a:avLst/>
          </a:prstGeom>
        </p:spPr>
      </p:pic>
      <p:pic>
        <p:nvPicPr>
          <p:cNvPr id="6" name="Imagen 5">
            <a:extLst>
              <a:ext uri="{FF2B5EF4-FFF2-40B4-BE49-F238E27FC236}">
                <a16:creationId xmlns:a16="http://schemas.microsoft.com/office/drawing/2014/main" id="{D1E93910-5D90-0A17-BB6E-6BC6083C4C7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8255647" y="1197429"/>
            <a:ext cx="3092931" cy="4580765"/>
          </a:xfrm>
          <a:prstGeom prst="rect">
            <a:avLst/>
          </a:prstGeom>
        </p:spPr>
      </p:pic>
      <p:sp>
        <p:nvSpPr>
          <p:cNvPr id="5" name="Título 1">
            <a:extLst>
              <a:ext uri="{FF2B5EF4-FFF2-40B4-BE49-F238E27FC236}">
                <a16:creationId xmlns:a16="http://schemas.microsoft.com/office/drawing/2014/main" id="{50063D16-3243-2A66-93B2-111E5FBC693B}"/>
              </a:ext>
            </a:extLst>
          </p:cNvPr>
          <p:cNvSpPr>
            <a:spLocks noGrp="1"/>
          </p:cNvSpPr>
          <p:nvPr>
            <p:ph type="title"/>
          </p:nvPr>
        </p:nvSpPr>
        <p:spPr>
          <a:xfrm>
            <a:off x="522898" y="1415936"/>
            <a:ext cx="2779024" cy="687772"/>
          </a:xfrm>
        </p:spPr>
        <p:txBody>
          <a:bodyPr/>
          <a:lstStyle/>
          <a:p>
            <a:r>
              <a:rPr lang="es-CL" sz="2000" dirty="0"/>
              <a:t>Profesional a cargo:</a:t>
            </a:r>
          </a:p>
        </p:txBody>
      </p:sp>
    </p:spTree>
    <p:extLst>
      <p:ext uri="{BB962C8B-B14F-4D97-AF65-F5344CB8AC3E}">
        <p14:creationId xmlns:p14="http://schemas.microsoft.com/office/powerpoint/2010/main" val="397407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88;p55">
            <a:extLst>
              <a:ext uri="{FF2B5EF4-FFF2-40B4-BE49-F238E27FC236}">
                <a16:creationId xmlns:a16="http://schemas.microsoft.com/office/drawing/2014/main" id="{82DD3EBF-E219-FF9C-42A0-CCAC40215D55}"/>
              </a:ext>
            </a:extLst>
          </p:cNvPr>
          <p:cNvSpPr/>
          <p:nvPr/>
        </p:nvSpPr>
        <p:spPr>
          <a:xfrm>
            <a:off x="8958943" y="0"/>
            <a:ext cx="3206021" cy="6393650"/>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2" name="Título 1">
            <a:extLst>
              <a:ext uri="{FF2B5EF4-FFF2-40B4-BE49-F238E27FC236}">
                <a16:creationId xmlns:a16="http://schemas.microsoft.com/office/drawing/2014/main" id="{E9BF24E0-1A67-2685-2A33-34ACF35ECBC0}"/>
              </a:ext>
            </a:extLst>
          </p:cNvPr>
          <p:cNvSpPr>
            <a:spLocks noGrp="1"/>
          </p:cNvSpPr>
          <p:nvPr>
            <p:ph type="title"/>
          </p:nvPr>
        </p:nvSpPr>
        <p:spPr>
          <a:xfrm>
            <a:off x="525799" y="1714221"/>
            <a:ext cx="6220441" cy="845689"/>
          </a:xfrm>
        </p:spPr>
        <p:txBody>
          <a:bodyPr/>
          <a:lstStyle/>
          <a:p>
            <a:r>
              <a:rPr lang="es-CL" sz="3500" dirty="0"/>
              <a:t>Bienvenidos Modulo N°1</a:t>
            </a:r>
          </a:p>
        </p:txBody>
      </p:sp>
      <p:pic>
        <p:nvPicPr>
          <p:cNvPr id="6" name="Imagen 5">
            <a:extLst>
              <a:ext uri="{FF2B5EF4-FFF2-40B4-BE49-F238E27FC236}">
                <a16:creationId xmlns:a16="http://schemas.microsoft.com/office/drawing/2014/main" id="{0C45BC3F-D6B3-B98A-BE11-E16A2B700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68" y="230459"/>
            <a:ext cx="2443688" cy="1060918"/>
          </a:xfrm>
          <a:prstGeom prst="rect">
            <a:avLst/>
          </a:prstGeom>
        </p:spPr>
      </p:pic>
    </p:spTree>
    <p:extLst>
      <p:ext uri="{BB962C8B-B14F-4D97-AF65-F5344CB8AC3E}">
        <p14:creationId xmlns:p14="http://schemas.microsoft.com/office/powerpoint/2010/main" val="324459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7" name="Google Shape;588;p55">
            <a:extLst>
              <a:ext uri="{FF2B5EF4-FFF2-40B4-BE49-F238E27FC236}">
                <a16:creationId xmlns:a16="http://schemas.microsoft.com/office/drawing/2014/main" id="{EDBB8534-5A86-DA7A-FF53-57F669097F06}"/>
              </a:ext>
            </a:extLst>
          </p:cNvPr>
          <p:cNvSpPr/>
          <p:nvPr/>
        </p:nvSpPr>
        <p:spPr>
          <a:xfrm>
            <a:off x="8958943" y="0"/>
            <a:ext cx="3206021" cy="3660010"/>
          </a:xfrm>
          <a:prstGeom prst="rect">
            <a:avLst/>
          </a:prstGeom>
          <a:solidFill>
            <a:srgbClr val="185F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7</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CuadroTexto 1">
            <a:extLst>
              <a:ext uri="{FF2B5EF4-FFF2-40B4-BE49-F238E27FC236}">
                <a16:creationId xmlns:a16="http://schemas.microsoft.com/office/drawing/2014/main" id="{0BA47175-FD75-8D51-9B7F-41A796FCFC98}"/>
              </a:ext>
            </a:extLst>
          </p:cNvPr>
          <p:cNvSpPr txBox="1"/>
          <p:nvPr/>
        </p:nvSpPr>
        <p:spPr>
          <a:xfrm>
            <a:off x="432098" y="1025717"/>
            <a:ext cx="7368152" cy="5222327"/>
          </a:xfrm>
          <a:prstGeom prst="rect">
            <a:avLst/>
          </a:prstGeom>
          <a:noFill/>
        </p:spPr>
        <p:txBody>
          <a:bodyPr wrap="square" rtlCol="0">
            <a:spAutoFit/>
          </a:bodyPr>
          <a:lstStyle/>
          <a:p>
            <a:pPr algn="just">
              <a:lnSpc>
                <a:spcPct val="150000"/>
              </a:lnSpc>
            </a:pPr>
            <a:r>
              <a:rPr lang="en-US" sz="1600" dirty="0" err="1">
                <a:solidFill>
                  <a:srgbClr val="010101"/>
                </a:solidFill>
                <a:latin typeface="Open Sans"/>
                <a:ea typeface="Open Sans"/>
                <a:cs typeface="Open Sans"/>
                <a:sym typeface="Open Sans"/>
              </a:rPr>
              <a:t>Nace</a:t>
            </a:r>
            <a:r>
              <a:rPr lang="en-US" sz="1600" dirty="0">
                <a:solidFill>
                  <a:srgbClr val="010101"/>
                </a:solidFill>
                <a:latin typeface="Open Sans"/>
                <a:ea typeface="Open Sans"/>
                <a:cs typeface="Open Sans"/>
                <a:sym typeface="Open Sans"/>
              </a:rPr>
              <a:t> de la </a:t>
            </a:r>
            <a:r>
              <a:rPr lang="en-US" sz="1600" dirty="0" err="1">
                <a:solidFill>
                  <a:srgbClr val="010101"/>
                </a:solidFill>
                <a:latin typeface="Open Sans"/>
                <a:ea typeface="Open Sans"/>
                <a:cs typeface="Open Sans"/>
                <a:sym typeface="Open Sans"/>
              </a:rPr>
              <a:t>necesidad</a:t>
            </a:r>
            <a:r>
              <a:rPr lang="en-US" sz="1600" dirty="0">
                <a:solidFill>
                  <a:srgbClr val="010101"/>
                </a:solidFill>
                <a:latin typeface="Open Sans"/>
                <a:ea typeface="Open Sans"/>
                <a:cs typeface="Open Sans"/>
                <a:sym typeface="Open Sans"/>
              </a:rPr>
              <a:t> de </a:t>
            </a:r>
            <a:r>
              <a:rPr lang="en-US" sz="1600" dirty="0" err="1">
                <a:solidFill>
                  <a:srgbClr val="010101"/>
                </a:solidFill>
                <a:latin typeface="Open Sans"/>
                <a:ea typeface="Open Sans"/>
                <a:cs typeface="Open Sans"/>
                <a:sym typeface="Open Sans"/>
              </a:rPr>
              <a:t>actualizar</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los</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protocolos</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laborales</a:t>
            </a:r>
            <a:r>
              <a:rPr lang="en-US" sz="1600" dirty="0">
                <a:solidFill>
                  <a:srgbClr val="010101"/>
                </a:solidFill>
                <a:latin typeface="Open Sans"/>
                <a:ea typeface="Open Sans"/>
                <a:cs typeface="Open Sans"/>
                <a:sym typeface="Open Sans"/>
              </a:rPr>
              <a:t> para </a:t>
            </a:r>
            <a:r>
              <a:rPr lang="en-US" sz="1600" dirty="0" err="1">
                <a:solidFill>
                  <a:srgbClr val="010101"/>
                </a:solidFill>
                <a:latin typeface="Open Sans"/>
                <a:ea typeface="Open Sans"/>
                <a:cs typeface="Open Sans"/>
                <a:sym typeface="Open Sans"/>
              </a:rPr>
              <a:t>asegurar</a:t>
            </a:r>
            <a:r>
              <a:rPr lang="en-US" sz="1600" dirty="0">
                <a:solidFill>
                  <a:srgbClr val="010101"/>
                </a:solidFill>
                <a:latin typeface="Open Sans"/>
                <a:ea typeface="Open Sans"/>
                <a:cs typeface="Open Sans"/>
                <a:sym typeface="Open Sans"/>
              </a:rPr>
              <a:t> un </a:t>
            </a:r>
            <a:r>
              <a:rPr lang="en-US" sz="1600" dirty="0" err="1">
                <a:solidFill>
                  <a:srgbClr val="010101"/>
                </a:solidFill>
                <a:latin typeface="Open Sans"/>
                <a:ea typeface="Open Sans"/>
                <a:cs typeface="Open Sans"/>
                <a:sym typeface="Open Sans"/>
              </a:rPr>
              <a:t>ambiente</a:t>
            </a:r>
            <a:r>
              <a:rPr lang="en-US" sz="1600" dirty="0">
                <a:solidFill>
                  <a:srgbClr val="010101"/>
                </a:solidFill>
                <a:latin typeface="Open Sans"/>
                <a:ea typeface="Open Sans"/>
                <a:cs typeface="Open Sans"/>
                <a:sym typeface="Open Sans"/>
              </a:rPr>
              <a:t> de </a:t>
            </a:r>
            <a:r>
              <a:rPr lang="en-US" sz="1600" dirty="0" err="1">
                <a:solidFill>
                  <a:srgbClr val="010101"/>
                </a:solidFill>
                <a:latin typeface="Open Sans"/>
                <a:ea typeface="Open Sans"/>
                <a:cs typeface="Open Sans"/>
                <a:sym typeface="Open Sans"/>
              </a:rPr>
              <a:t>trabajo</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seguro</a:t>
            </a:r>
            <a:r>
              <a:rPr lang="en-US" sz="1600" dirty="0">
                <a:solidFill>
                  <a:srgbClr val="010101"/>
                </a:solidFill>
                <a:latin typeface="Open Sans"/>
                <a:ea typeface="Open Sans"/>
                <a:cs typeface="Open Sans"/>
                <a:sym typeface="Open Sans"/>
              </a:rPr>
              <a:t> y </a:t>
            </a:r>
            <a:r>
              <a:rPr lang="en-US" sz="1600" dirty="0" err="1">
                <a:solidFill>
                  <a:srgbClr val="010101"/>
                </a:solidFill>
                <a:latin typeface="Open Sans"/>
                <a:ea typeface="Open Sans"/>
                <a:cs typeface="Open Sans"/>
                <a:sym typeface="Open Sans"/>
              </a:rPr>
              <a:t>respetuoso</a:t>
            </a:r>
            <a:r>
              <a:rPr lang="en-US" sz="1600" dirty="0">
                <a:solidFill>
                  <a:srgbClr val="010101"/>
                </a:solidFill>
                <a:latin typeface="Open Sans"/>
                <a:ea typeface="Open Sans"/>
                <a:cs typeface="Open Sans"/>
                <a:sym typeface="Open Sans"/>
              </a:rPr>
              <a:t>. </a:t>
            </a:r>
          </a:p>
          <a:p>
            <a:pPr algn="just">
              <a:lnSpc>
                <a:spcPct val="150000"/>
              </a:lnSpc>
            </a:pPr>
            <a:endParaRPr lang="en-US" sz="1600" dirty="0">
              <a:solidFill>
                <a:srgbClr val="010101"/>
              </a:solidFill>
              <a:latin typeface="Open Sans"/>
              <a:ea typeface="Open Sans"/>
              <a:cs typeface="Open Sans"/>
              <a:sym typeface="Open Sans"/>
            </a:endParaRPr>
          </a:p>
          <a:p>
            <a:pPr algn="just">
              <a:lnSpc>
                <a:spcPct val="150000"/>
              </a:lnSpc>
            </a:pPr>
            <a:r>
              <a:rPr lang="en-US" sz="1600" dirty="0" err="1">
                <a:solidFill>
                  <a:srgbClr val="010101"/>
                </a:solidFill>
                <a:latin typeface="Open Sans"/>
                <a:ea typeface="Open Sans"/>
                <a:cs typeface="Open Sans"/>
                <a:sym typeface="Open Sans"/>
              </a:rPr>
              <a:t>Además</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por</a:t>
            </a:r>
            <a:r>
              <a:rPr lang="en-US" sz="1600" dirty="0">
                <a:solidFill>
                  <a:srgbClr val="010101"/>
                </a:solidFill>
                <a:latin typeface="Open Sans"/>
                <a:ea typeface="Open Sans"/>
                <a:cs typeface="Open Sans"/>
                <a:sym typeface="Open Sans"/>
              </a:rPr>
              <a:t> la </a:t>
            </a:r>
            <a:r>
              <a:rPr lang="en-US" sz="1600" dirty="0" err="1">
                <a:solidFill>
                  <a:srgbClr val="010101"/>
                </a:solidFill>
                <a:latin typeface="Open Sans"/>
                <a:ea typeface="Open Sans"/>
                <a:cs typeface="Open Sans"/>
                <a:sym typeface="Open Sans"/>
              </a:rPr>
              <a:t>ratificación</a:t>
            </a:r>
            <a:r>
              <a:rPr lang="en-US" sz="1600" dirty="0">
                <a:solidFill>
                  <a:srgbClr val="010101"/>
                </a:solidFill>
                <a:latin typeface="Open Sans"/>
                <a:ea typeface="Open Sans"/>
                <a:cs typeface="Open Sans"/>
                <a:sym typeface="Open Sans"/>
              </a:rPr>
              <a:t> del </a:t>
            </a:r>
            <a:r>
              <a:rPr lang="en-US" sz="1600" dirty="0" err="1">
                <a:solidFill>
                  <a:srgbClr val="010101"/>
                </a:solidFill>
                <a:latin typeface="Open Sans"/>
                <a:ea typeface="Open Sans"/>
                <a:cs typeface="Open Sans"/>
                <a:sym typeface="Open Sans"/>
              </a:rPr>
              <a:t>Convenio</a:t>
            </a:r>
            <a:r>
              <a:rPr lang="en-US" sz="1600" dirty="0">
                <a:solidFill>
                  <a:srgbClr val="010101"/>
                </a:solidFill>
                <a:latin typeface="Open Sans"/>
                <a:ea typeface="Open Sans"/>
                <a:cs typeface="Open Sans"/>
                <a:sym typeface="Open Sans"/>
              </a:rPr>
              <a:t> 190, de la </a:t>
            </a:r>
            <a:r>
              <a:rPr lang="en-US" sz="1600" dirty="0" err="1">
                <a:solidFill>
                  <a:srgbClr val="010101"/>
                </a:solidFill>
                <a:latin typeface="Open Sans"/>
                <a:ea typeface="Open Sans"/>
                <a:cs typeface="Open Sans"/>
                <a:sym typeface="Open Sans"/>
              </a:rPr>
              <a:t>Organización</a:t>
            </a:r>
            <a:r>
              <a:rPr lang="en-US" sz="1600" dirty="0">
                <a:solidFill>
                  <a:srgbClr val="010101"/>
                </a:solidFill>
                <a:latin typeface="Open Sans"/>
                <a:ea typeface="Open Sans"/>
                <a:cs typeface="Open Sans"/>
                <a:sym typeface="Open Sans"/>
              </a:rPr>
              <a:t> Internacional del </a:t>
            </a:r>
            <a:r>
              <a:rPr lang="en-US" sz="1600" dirty="0" err="1">
                <a:solidFill>
                  <a:srgbClr val="010101"/>
                </a:solidFill>
                <a:latin typeface="Open Sans"/>
                <a:ea typeface="Open Sans"/>
                <a:cs typeface="Open Sans"/>
                <a:sym typeface="Open Sans"/>
              </a:rPr>
              <a:t>Trabajo</a:t>
            </a:r>
            <a:r>
              <a:rPr lang="en-US" sz="1600" dirty="0">
                <a:solidFill>
                  <a:srgbClr val="010101"/>
                </a:solidFill>
                <a:latin typeface="Open Sans"/>
                <a:ea typeface="Open Sans"/>
                <a:cs typeface="Open Sans"/>
                <a:sym typeface="Open Sans"/>
              </a:rPr>
              <a:t> (OIT), que </a:t>
            </a:r>
            <a:r>
              <a:rPr lang="en-US" sz="1600" dirty="0" err="1">
                <a:solidFill>
                  <a:srgbClr val="010101"/>
                </a:solidFill>
                <a:latin typeface="Open Sans"/>
                <a:ea typeface="Open Sans"/>
                <a:cs typeface="Open Sans"/>
                <a:sym typeface="Open Sans"/>
              </a:rPr>
              <a:t>aborda</a:t>
            </a:r>
            <a:r>
              <a:rPr lang="en-US" sz="1600" dirty="0">
                <a:solidFill>
                  <a:srgbClr val="010101"/>
                </a:solidFill>
                <a:latin typeface="Open Sans"/>
                <a:ea typeface="Open Sans"/>
                <a:cs typeface="Open Sans"/>
                <a:sym typeface="Open Sans"/>
              </a:rPr>
              <a:t> la </a:t>
            </a:r>
            <a:r>
              <a:rPr lang="en-US" sz="1600" dirty="0" err="1">
                <a:solidFill>
                  <a:srgbClr val="010101"/>
                </a:solidFill>
                <a:latin typeface="Open Sans"/>
                <a:ea typeface="Open Sans"/>
                <a:cs typeface="Open Sans"/>
                <a:sym typeface="Open Sans"/>
              </a:rPr>
              <a:t>violencia</a:t>
            </a:r>
            <a:r>
              <a:rPr lang="en-US" sz="1600" dirty="0">
                <a:solidFill>
                  <a:srgbClr val="010101"/>
                </a:solidFill>
                <a:latin typeface="Open Sans"/>
                <a:ea typeface="Open Sans"/>
                <a:cs typeface="Open Sans"/>
                <a:sym typeface="Open Sans"/>
              </a:rPr>
              <a:t> y </a:t>
            </a:r>
            <a:r>
              <a:rPr lang="en-US" sz="1600" dirty="0" err="1">
                <a:solidFill>
                  <a:srgbClr val="010101"/>
                </a:solidFill>
                <a:latin typeface="Open Sans"/>
                <a:ea typeface="Open Sans"/>
                <a:cs typeface="Open Sans"/>
                <a:sym typeface="Open Sans"/>
              </a:rPr>
              <a:t>el</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acoso</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en</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el</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ámbito</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laboral</a:t>
            </a:r>
            <a:r>
              <a:rPr lang="en-US" sz="1600" dirty="0">
                <a:solidFill>
                  <a:srgbClr val="010101"/>
                </a:solidFill>
                <a:latin typeface="Open Sans"/>
                <a:ea typeface="Open Sans"/>
                <a:cs typeface="Open Sans"/>
                <a:sym typeface="Open Sans"/>
              </a:rPr>
              <a:t>. </a:t>
            </a:r>
          </a:p>
          <a:p>
            <a:pPr algn="just">
              <a:lnSpc>
                <a:spcPct val="150000"/>
              </a:lnSpc>
            </a:pPr>
            <a:endParaRPr lang="en-US" sz="1600" dirty="0">
              <a:solidFill>
                <a:srgbClr val="010101"/>
              </a:solidFill>
              <a:latin typeface="Open Sans"/>
              <a:ea typeface="Open Sans"/>
              <a:cs typeface="Open Sans"/>
              <a:sym typeface="Open Sans"/>
            </a:endParaRPr>
          </a:p>
          <a:p>
            <a:pPr algn="just">
              <a:lnSpc>
                <a:spcPct val="150000"/>
              </a:lnSpc>
            </a:pPr>
            <a:r>
              <a:rPr lang="en-US" sz="1600" dirty="0">
                <a:solidFill>
                  <a:srgbClr val="010101"/>
                </a:solidFill>
                <a:latin typeface="Open Sans"/>
                <a:ea typeface="Open Sans"/>
                <a:cs typeface="Open Sans"/>
                <a:sym typeface="Open Sans"/>
              </a:rPr>
              <a:t>La </a:t>
            </a:r>
            <a:r>
              <a:rPr lang="en-US" sz="1600" dirty="0" err="1">
                <a:solidFill>
                  <a:srgbClr val="010101"/>
                </a:solidFill>
                <a:latin typeface="Open Sans"/>
                <a:ea typeface="Open Sans"/>
                <a:cs typeface="Open Sans"/>
                <a:sym typeface="Open Sans"/>
              </a:rPr>
              <a:t>normativa</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utiliza</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el</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nombre</a:t>
            </a:r>
            <a:r>
              <a:rPr lang="en-US" sz="1600" dirty="0">
                <a:solidFill>
                  <a:srgbClr val="010101"/>
                </a:solidFill>
                <a:latin typeface="Open Sans"/>
                <a:ea typeface="Open Sans"/>
                <a:cs typeface="Open Sans"/>
                <a:sym typeface="Open Sans"/>
              </a:rPr>
              <a:t> Karin, </a:t>
            </a:r>
            <a:r>
              <a:rPr lang="en-US" sz="1600" dirty="0" err="1">
                <a:solidFill>
                  <a:srgbClr val="010101"/>
                </a:solidFill>
                <a:latin typeface="Open Sans"/>
                <a:ea typeface="Open Sans"/>
                <a:cs typeface="Open Sans"/>
                <a:sym typeface="Open Sans"/>
              </a:rPr>
              <a:t>por</a:t>
            </a:r>
            <a:r>
              <a:rPr lang="en-US" sz="1600" dirty="0">
                <a:solidFill>
                  <a:srgbClr val="010101"/>
                </a:solidFill>
                <a:latin typeface="Open Sans"/>
                <a:ea typeface="Open Sans"/>
                <a:cs typeface="Open Sans"/>
                <a:sym typeface="Open Sans"/>
              </a:rPr>
              <a:t> Karin Salgado, </a:t>
            </a:r>
            <a:r>
              <a:rPr lang="en-US" sz="1600" dirty="0" err="1">
                <a:solidFill>
                  <a:srgbClr val="010101"/>
                </a:solidFill>
                <a:latin typeface="Open Sans"/>
                <a:ea typeface="Open Sans"/>
                <a:cs typeface="Open Sans"/>
                <a:sym typeface="Open Sans"/>
              </a:rPr>
              <a:t>funcionaria</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pública</a:t>
            </a:r>
            <a:r>
              <a:rPr lang="en-US" sz="1600" dirty="0">
                <a:solidFill>
                  <a:srgbClr val="010101"/>
                </a:solidFill>
                <a:latin typeface="Open Sans"/>
                <a:ea typeface="Open Sans"/>
                <a:cs typeface="Open Sans"/>
                <a:sym typeface="Open Sans"/>
              </a:rPr>
              <a:t> de la </a:t>
            </a:r>
            <a:r>
              <a:rPr lang="en-US" sz="1600" dirty="0" err="1">
                <a:solidFill>
                  <a:srgbClr val="010101"/>
                </a:solidFill>
                <a:latin typeface="Open Sans"/>
                <a:ea typeface="Open Sans"/>
                <a:cs typeface="Open Sans"/>
                <a:sym typeface="Open Sans"/>
              </a:rPr>
              <a:t>salud</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técnico</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en</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enfermería</a:t>
            </a:r>
            <a:r>
              <a:rPr lang="en-US" sz="1600" dirty="0">
                <a:solidFill>
                  <a:srgbClr val="010101"/>
                </a:solidFill>
                <a:latin typeface="Open Sans"/>
                <a:ea typeface="Open Sans"/>
                <a:cs typeface="Open Sans"/>
                <a:sym typeface="Open Sans"/>
              </a:rPr>
              <a:t> de </a:t>
            </a:r>
            <a:r>
              <a:rPr lang="en-US" sz="1600" dirty="0" err="1">
                <a:solidFill>
                  <a:srgbClr val="010101"/>
                </a:solidFill>
                <a:latin typeface="Open Sans"/>
                <a:ea typeface="Open Sans"/>
                <a:cs typeface="Open Sans"/>
                <a:sym typeface="Open Sans"/>
              </a:rPr>
              <a:t>nivel</a:t>
            </a:r>
            <a:r>
              <a:rPr lang="en-US" sz="1600" dirty="0">
                <a:solidFill>
                  <a:srgbClr val="010101"/>
                </a:solidFill>
                <a:latin typeface="Open Sans"/>
                <a:ea typeface="Open Sans"/>
                <a:cs typeface="Open Sans"/>
                <a:sym typeface="Open Sans"/>
              </a:rPr>
              <a:t> superior (TENS), que </a:t>
            </a:r>
            <a:r>
              <a:rPr lang="en-US" sz="1600" dirty="0" err="1">
                <a:solidFill>
                  <a:srgbClr val="010101"/>
                </a:solidFill>
                <a:latin typeface="Open Sans"/>
                <a:ea typeface="Open Sans"/>
                <a:cs typeface="Open Sans"/>
                <a:sym typeface="Open Sans"/>
              </a:rPr>
              <a:t>trabajaba</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en</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el</a:t>
            </a:r>
            <a:r>
              <a:rPr lang="en-US" sz="1600" dirty="0">
                <a:solidFill>
                  <a:srgbClr val="010101"/>
                </a:solidFill>
                <a:latin typeface="Open Sans"/>
                <a:ea typeface="Open Sans"/>
                <a:cs typeface="Open Sans"/>
                <a:sym typeface="Open Sans"/>
              </a:rPr>
              <a:t> Hospital </a:t>
            </a:r>
            <a:r>
              <a:rPr lang="en-US" sz="1600" dirty="0" err="1">
                <a:solidFill>
                  <a:srgbClr val="010101"/>
                </a:solidFill>
                <a:latin typeface="Open Sans"/>
                <a:ea typeface="Open Sans"/>
                <a:cs typeface="Open Sans"/>
                <a:sym typeface="Open Sans"/>
              </a:rPr>
              <a:t>Herminda</a:t>
            </a:r>
            <a:r>
              <a:rPr lang="en-US" sz="1600" dirty="0">
                <a:solidFill>
                  <a:srgbClr val="010101"/>
                </a:solidFill>
                <a:latin typeface="Open Sans"/>
                <a:ea typeface="Open Sans"/>
                <a:cs typeface="Open Sans"/>
                <a:sym typeface="Open Sans"/>
              </a:rPr>
              <a:t> Martín de </a:t>
            </a:r>
            <a:r>
              <a:rPr lang="en-US" sz="1600" dirty="0" err="1">
                <a:solidFill>
                  <a:srgbClr val="010101"/>
                </a:solidFill>
                <a:latin typeface="Open Sans"/>
                <a:ea typeface="Open Sans"/>
                <a:cs typeface="Open Sans"/>
                <a:sym typeface="Open Sans"/>
              </a:rPr>
              <a:t>Chillán</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quien</a:t>
            </a:r>
            <a:r>
              <a:rPr lang="en-US" sz="1600" dirty="0">
                <a:solidFill>
                  <a:srgbClr val="010101"/>
                </a:solidFill>
                <a:latin typeface="Open Sans"/>
                <a:ea typeface="Open Sans"/>
                <a:cs typeface="Open Sans"/>
                <a:sym typeface="Open Sans"/>
              </a:rPr>
              <a:t> se </a:t>
            </a:r>
            <a:r>
              <a:rPr lang="en-US" sz="1600" dirty="0" err="1">
                <a:solidFill>
                  <a:srgbClr val="010101"/>
                </a:solidFill>
                <a:latin typeface="Open Sans"/>
                <a:ea typeface="Open Sans"/>
                <a:cs typeface="Open Sans"/>
                <a:sym typeface="Open Sans"/>
              </a:rPr>
              <a:t>quitó</a:t>
            </a:r>
            <a:r>
              <a:rPr lang="en-US" sz="1600" dirty="0">
                <a:solidFill>
                  <a:srgbClr val="010101"/>
                </a:solidFill>
                <a:latin typeface="Open Sans"/>
                <a:ea typeface="Open Sans"/>
                <a:cs typeface="Open Sans"/>
                <a:sym typeface="Open Sans"/>
              </a:rPr>
              <a:t> la </a:t>
            </a:r>
            <a:r>
              <a:rPr lang="en-US" sz="1600" dirty="0" err="1">
                <a:solidFill>
                  <a:srgbClr val="010101"/>
                </a:solidFill>
                <a:latin typeface="Open Sans"/>
                <a:ea typeface="Open Sans"/>
                <a:cs typeface="Open Sans"/>
                <a:sym typeface="Open Sans"/>
              </a:rPr>
              <a:t>vida</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en</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el</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año</a:t>
            </a:r>
            <a:r>
              <a:rPr lang="en-US" sz="1600" dirty="0">
                <a:solidFill>
                  <a:srgbClr val="010101"/>
                </a:solidFill>
                <a:latin typeface="Open Sans"/>
                <a:ea typeface="Open Sans"/>
                <a:cs typeface="Open Sans"/>
                <a:sym typeface="Open Sans"/>
              </a:rPr>
              <a:t> 2019, </a:t>
            </a:r>
            <a:r>
              <a:rPr lang="en-US" sz="1600" dirty="0" err="1">
                <a:solidFill>
                  <a:srgbClr val="010101"/>
                </a:solidFill>
                <a:latin typeface="Open Sans"/>
                <a:ea typeface="Open Sans"/>
                <a:cs typeface="Open Sans"/>
                <a:sym typeface="Open Sans"/>
              </a:rPr>
              <a:t>por</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el</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constante</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acoso</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laboral</a:t>
            </a:r>
            <a:r>
              <a:rPr lang="en-US" sz="1600" dirty="0">
                <a:solidFill>
                  <a:srgbClr val="010101"/>
                </a:solidFill>
                <a:latin typeface="Open Sans"/>
                <a:ea typeface="Open Sans"/>
                <a:cs typeface="Open Sans"/>
                <a:sym typeface="Open Sans"/>
              </a:rPr>
              <a:t> que </a:t>
            </a:r>
            <a:r>
              <a:rPr lang="en-US" sz="1600" dirty="0" err="1">
                <a:solidFill>
                  <a:srgbClr val="010101"/>
                </a:solidFill>
                <a:latin typeface="Open Sans"/>
                <a:ea typeface="Open Sans"/>
                <a:cs typeface="Open Sans"/>
                <a:sym typeface="Open Sans"/>
              </a:rPr>
              <a:t>sufría</a:t>
            </a:r>
            <a:r>
              <a:rPr lang="en-US" sz="1600" dirty="0">
                <a:solidFill>
                  <a:srgbClr val="010101"/>
                </a:solidFill>
                <a:latin typeface="Open Sans"/>
                <a:ea typeface="Open Sans"/>
                <a:cs typeface="Open Sans"/>
                <a:sym typeface="Open Sans"/>
              </a:rPr>
              <a:t>. Las </a:t>
            </a:r>
            <a:r>
              <a:rPr lang="en-US" sz="1600" dirty="0" err="1">
                <a:solidFill>
                  <a:srgbClr val="010101"/>
                </a:solidFill>
                <a:latin typeface="Open Sans"/>
                <a:ea typeface="Open Sans"/>
                <a:cs typeface="Open Sans"/>
                <a:sym typeface="Open Sans"/>
              </a:rPr>
              <a:t>conductas</a:t>
            </a:r>
            <a:r>
              <a:rPr lang="en-US" sz="1600" dirty="0">
                <a:solidFill>
                  <a:srgbClr val="010101"/>
                </a:solidFill>
                <a:latin typeface="Open Sans"/>
                <a:ea typeface="Open Sans"/>
                <a:cs typeface="Open Sans"/>
                <a:sym typeface="Open Sans"/>
              </a:rPr>
              <a:t> de </a:t>
            </a:r>
            <a:r>
              <a:rPr lang="en-US" sz="1600" i="1" dirty="0">
                <a:solidFill>
                  <a:srgbClr val="010101"/>
                </a:solidFill>
                <a:latin typeface="Open Sans Italics"/>
                <a:ea typeface="Open Sans Italics"/>
                <a:cs typeface="Open Sans Italics"/>
                <a:sym typeface="Open Sans Italics"/>
              </a:rPr>
              <a:t>mobbing</a:t>
            </a:r>
            <a:r>
              <a:rPr lang="en-US" sz="1600" dirty="0">
                <a:solidFill>
                  <a:srgbClr val="010101"/>
                </a:solidFill>
                <a:latin typeface="Open Sans"/>
                <a:ea typeface="Open Sans"/>
                <a:cs typeface="Open Sans"/>
                <a:sym typeface="Open Sans"/>
              </a:rPr>
              <a:t> que </a:t>
            </a:r>
            <a:r>
              <a:rPr lang="en-US" sz="1600" dirty="0" err="1">
                <a:solidFill>
                  <a:srgbClr val="010101"/>
                </a:solidFill>
                <a:latin typeface="Open Sans"/>
                <a:ea typeface="Open Sans"/>
                <a:cs typeface="Open Sans"/>
                <a:sym typeface="Open Sans"/>
              </a:rPr>
              <a:t>sufrió</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fueron</a:t>
            </a:r>
            <a:r>
              <a:rPr lang="en-US" sz="1600" dirty="0">
                <a:solidFill>
                  <a:srgbClr val="010101"/>
                </a:solidFill>
                <a:latin typeface="Open Sans"/>
                <a:ea typeface="Open Sans"/>
                <a:cs typeface="Open Sans"/>
                <a:sym typeface="Open Sans"/>
              </a:rPr>
              <a:t>, entre </a:t>
            </a:r>
            <a:r>
              <a:rPr lang="en-US" sz="1600" dirty="0" err="1">
                <a:solidFill>
                  <a:srgbClr val="010101"/>
                </a:solidFill>
                <a:latin typeface="Open Sans"/>
                <a:ea typeface="Open Sans"/>
                <a:cs typeface="Open Sans"/>
                <a:sym typeface="Open Sans"/>
              </a:rPr>
              <a:t>otras</a:t>
            </a:r>
            <a:r>
              <a:rPr lang="en-US" sz="1600" dirty="0">
                <a:solidFill>
                  <a:srgbClr val="010101"/>
                </a:solidFill>
                <a:latin typeface="Open Sans"/>
                <a:ea typeface="Open Sans"/>
                <a:cs typeface="Open Sans"/>
                <a:sym typeface="Open Sans"/>
              </a:rPr>
              <a:t>, las </a:t>
            </a:r>
            <a:r>
              <a:rPr lang="en-US" sz="1600" dirty="0" err="1">
                <a:solidFill>
                  <a:srgbClr val="010101"/>
                </a:solidFill>
                <a:latin typeface="Open Sans"/>
                <a:ea typeface="Open Sans"/>
                <a:cs typeface="Open Sans"/>
                <a:sym typeface="Open Sans"/>
              </a:rPr>
              <a:t>siguientes</a:t>
            </a:r>
            <a:r>
              <a:rPr lang="en-US" sz="1600" dirty="0">
                <a:solidFill>
                  <a:srgbClr val="010101"/>
                </a:solidFill>
                <a:latin typeface="Open Sans"/>
                <a:ea typeface="Open Sans"/>
                <a:cs typeface="Open Sans"/>
                <a:sym typeface="Open Sans"/>
              </a:rPr>
              <a:t>: la </a:t>
            </a:r>
            <a:r>
              <a:rPr lang="en-US" sz="1600" dirty="0" err="1">
                <a:solidFill>
                  <a:srgbClr val="010101"/>
                </a:solidFill>
                <a:latin typeface="Open Sans"/>
                <a:ea typeface="Open Sans"/>
                <a:cs typeface="Open Sans"/>
                <a:sym typeface="Open Sans"/>
              </a:rPr>
              <a:t>disminución</a:t>
            </a:r>
            <a:r>
              <a:rPr lang="en-US" sz="1600" dirty="0">
                <a:solidFill>
                  <a:srgbClr val="010101"/>
                </a:solidFill>
                <a:latin typeface="Open Sans"/>
                <a:ea typeface="Open Sans"/>
                <a:cs typeface="Open Sans"/>
                <a:sym typeface="Open Sans"/>
              </a:rPr>
              <a:t> de </a:t>
            </a:r>
            <a:r>
              <a:rPr lang="en-US" sz="1600" dirty="0" err="1">
                <a:solidFill>
                  <a:srgbClr val="010101"/>
                </a:solidFill>
                <a:latin typeface="Open Sans"/>
                <a:ea typeface="Open Sans"/>
                <a:cs typeface="Open Sans"/>
                <a:sym typeface="Open Sans"/>
              </a:rPr>
              <a:t>su</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remuneración</a:t>
            </a:r>
            <a:r>
              <a:rPr lang="en-US" sz="1600" dirty="0">
                <a:solidFill>
                  <a:srgbClr val="010101"/>
                </a:solidFill>
                <a:latin typeface="Open Sans"/>
                <a:ea typeface="Open Sans"/>
                <a:cs typeface="Open Sans"/>
                <a:sym typeface="Open Sans"/>
              </a:rPr>
              <a:t>, la </a:t>
            </a:r>
            <a:r>
              <a:rPr lang="en-US" sz="1600" dirty="0" err="1">
                <a:solidFill>
                  <a:srgbClr val="010101"/>
                </a:solidFill>
                <a:latin typeface="Open Sans"/>
                <a:ea typeface="Open Sans"/>
                <a:cs typeface="Open Sans"/>
                <a:sym typeface="Open Sans"/>
              </a:rPr>
              <a:t>separación</a:t>
            </a:r>
            <a:r>
              <a:rPr lang="en-US" sz="1600" dirty="0">
                <a:solidFill>
                  <a:srgbClr val="010101"/>
                </a:solidFill>
                <a:latin typeface="Open Sans"/>
                <a:ea typeface="Open Sans"/>
                <a:cs typeface="Open Sans"/>
                <a:sym typeface="Open Sans"/>
              </a:rPr>
              <a:t> de sus </a:t>
            </a:r>
            <a:r>
              <a:rPr lang="en-US" sz="1600" dirty="0" err="1">
                <a:solidFill>
                  <a:srgbClr val="010101"/>
                </a:solidFill>
                <a:latin typeface="Open Sans"/>
                <a:ea typeface="Open Sans"/>
                <a:cs typeface="Open Sans"/>
                <a:sym typeface="Open Sans"/>
              </a:rPr>
              <a:t>funciones</a:t>
            </a:r>
            <a:r>
              <a:rPr lang="en-US" sz="1600" dirty="0">
                <a:solidFill>
                  <a:srgbClr val="010101"/>
                </a:solidFill>
                <a:latin typeface="Open Sans"/>
                <a:ea typeface="Open Sans"/>
                <a:cs typeface="Open Sans"/>
                <a:sym typeface="Open Sans"/>
              </a:rPr>
              <a:t> y la </a:t>
            </a:r>
            <a:r>
              <a:rPr lang="en-US" sz="1600" dirty="0" err="1">
                <a:solidFill>
                  <a:srgbClr val="010101"/>
                </a:solidFill>
                <a:latin typeface="Open Sans"/>
                <a:ea typeface="Open Sans"/>
                <a:cs typeface="Open Sans"/>
                <a:sym typeface="Open Sans"/>
              </a:rPr>
              <a:t>aplicación</a:t>
            </a:r>
            <a:r>
              <a:rPr lang="en-US" sz="1600" dirty="0">
                <a:solidFill>
                  <a:srgbClr val="010101"/>
                </a:solidFill>
                <a:latin typeface="Open Sans"/>
                <a:ea typeface="Open Sans"/>
                <a:cs typeface="Open Sans"/>
                <a:sym typeface="Open Sans"/>
              </a:rPr>
              <a:t> de </a:t>
            </a:r>
            <a:r>
              <a:rPr lang="en-US" sz="1600" dirty="0" err="1">
                <a:solidFill>
                  <a:srgbClr val="010101"/>
                </a:solidFill>
                <a:latin typeface="Open Sans"/>
                <a:ea typeface="Open Sans"/>
                <a:cs typeface="Open Sans"/>
                <a:sym typeface="Open Sans"/>
              </a:rPr>
              <a:t>sanciones</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en</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su</a:t>
            </a:r>
            <a:r>
              <a:rPr lang="en-US" sz="1600" dirty="0">
                <a:solidFill>
                  <a:srgbClr val="010101"/>
                </a:solidFill>
                <a:latin typeface="Open Sans"/>
                <a:ea typeface="Open Sans"/>
                <a:cs typeface="Open Sans"/>
                <a:sym typeface="Open Sans"/>
              </a:rPr>
              <a:t> contra sin </a:t>
            </a:r>
            <a:r>
              <a:rPr lang="en-US" sz="1600" dirty="0" err="1">
                <a:solidFill>
                  <a:srgbClr val="010101"/>
                </a:solidFill>
                <a:latin typeface="Open Sans"/>
                <a:ea typeface="Open Sans"/>
                <a:cs typeface="Open Sans"/>
                <a:sym typeface="Open Sans"/>
              </a:rPr>
              <a:t>fundamento</a:t>
            </a:r>
            <a:r>
              <a:rPr lang="en-US" sz="1600" dirty="0">
                <a:solidFill>
                  <a:srgbClr val="010101"/>
                </a:solidFill>
                <a:latin typeface="Open Sans"/>
                <a:ea typeface="Open Sans"/>
                <a:cs typeface="Open Sans"/>
                <a:sym typeface="Open Sans"/>
              </a:rPr>
              <a:t> </a:t>
            </a:r>
            <a:r>
              <a:rPr lang="en-US" sz="1600" dirty="0" err="1">
                <a:solidFill>
                  <a:srgbClr val="010101"/>
                </a:solidFill>
                <a:latin typeface="Open Sans"/>
                <a:ea typeface="Open Sans"/>
                <a:cs typeface="Open Sans"/>
                <a:sym typeface="Open Sans"/>
              </a:rPr>
              <a:t>alguno</a:t>
            </a:r>
            <a:r>
              <a:rPr lang="en-US" sz="1600" dirty="0">
                <a:solidFill>
                  <a:srgbClr val="010101"/>
                </a:solidFill>
                <a:latin typeface="Open Sans"/>
                <a:ea typeface="Open Sans"/>
                <a:cs typeface="Open Sans"/>
                <a:sym typeface="Open Sans"/>
              </a:rPr>
              <a:t>.</a:t>
            </a:r>
            <a:endParaRPr kumimoji="0" lang="es-ES" sz="1400" b="0" i="0" u="none" strike="noStrike" kern="1200" cap="none" spc="0" normalizeH="0" baseline="0" noProof="0" dirty="0">
              <a:ln>
                <a:noFill/>
              </a:ln>
              <a:solidFill>
                <a:srgbClr val="000300"/>
              </a:solidFill>
              <a:effectLst/>
              <a:uLnTx/>
              <a:uFillTx/>
              <a:latin typeface="Arial"/>
              <a:ea typeface="+mn-ea"/>
              <a:cs typeface="+mn-cs"/>
            </a:endParaRPr>
          </a:p>
        </p:txBody>
      </p:sp>
      <p:pic>
        <p:nvPicPr>
          <p:cNvPr id="1026" name="Picture 2" descr="Karin Salgado, el caso de la tens que denunció acoso laboral">
            <a:extLst>
              <a:ext uri="{FF2B5EF4-FFF2-40B4-BE49-F238E27FC236}">
                <a16:creationId xmlns:a16="http://schemas.microsoft.com/office/drawing/2014/main" id="{0D7F10DE-F44B-E09F-85CB-AD5E408CE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827" y="1025717"/>
            <a:ext cx="3613276" cy="203246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5BB2E44-5FA2-ED44-2898-8C1496D99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7225" y="5078282"/>
            <a:ext cx="2443688" cy="1060918"/>
          </a:xfrm>
          <a:prstGeom prst="rect">
            <a:avLst/>
          </a:prstGeom>
        </p:spPr>
      </p:pic>
      <p:sp>
        <p:nvSpPr>
          <p:cNvPr id="6" name="Título 1">
            <a:extLst>
              <a:ext uri="{FF2B5EF4-FFF2-40B4-BE49-F238E27FC236}">
                <a16:creationId xmlns:a16="http://schemas.microsoft.com/office/drawing/2014/main" id="{6D54B768-FB22-A8B7-0D1D-8BF9F49C1AFD}"/>
              </a:ext>
            </a:extLst>
          </p:cNvPr>
          <p:cNvSpPr txBox="1">
            <a:spLocks/>
          </p:cNvSpPr>
          <p:nvPr/>
        </p:nvSpPr>
        <p:spPr>
          <a:xfrm>
            <a:off x="502897" y="104435"/>
            <a:ext cx="6220441" cy="845689"/>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pPr algn="ctr">
              <a:lnSpc>
                <a:spcPts val="7279"/>
              </a:lnSpc>
            </a:pPr>
            <a:r>
              <a:rPr lang="en-US" sz="3600" dirty="0" err="1">
                <a:sym typeface="Open Sans Bold"/>
              </a:rPr>
              <a:t>Sobre</a:t>
            </a:r>
            <a:r>
              <a:rPr lang="en-US" sz="3600" dirty="0">
                <a:sym typeface="Open Sans Bold"/>
              </a:rPr>
              <a:t> la Ley Karin</a:t>
            </a:r>
          </a:p>
        </p:txBody>
      </p:sp>
    </p:spTree>
    <p:extLst>
      <p:ext uri="{BB962C8B-B14F-4D97-AF65-F5344CB8AC3E}">
        <p14:creationId xmlns:p14="http://schemas.microsoft.com/office/powerpoint/2010/main" val="11246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2" name="Google Shape;588;p55">
            <a:extLst>
              <a:ext uri="{FF2B5EF4-FFF2-40B4-BE49-F238E27FC236}">
                <a16:creationId xmlns:a16="http://schemas.microsoft.com/office/drawing/2014/main" id="{777B8306-EB7D-4674-3CB5-7CE31581893D}"/>
              </a:ext>
            </a:extLst>
          </p:cNvPr>
          <p:cNvSpPr/>
          <p:nvPr/>
        </p:nvSpPr>
        <p:spPr>
          <a:xfrm>
            <a:off x="9803298" y="1328586"/>
            <a:ext cx="2361666" cy="4899814"/>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8</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Imagen 16">
            <a:extLst>
              <a:ext uri="{FF2B5EF4-FFF2-40B4-BE49-F238E27FC236}">
                <a16:creationId xmlns:a16="http://schemas.microsoft.com/office/drawing/2014/main" id="{C7B4FFEA-9774-74F2-6B00-8C1B0D7A5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257" y="200967"/>
            <a:ext cx="2443688" cy="1060918"/>
          </a:xfrm>
          <a:prstGeom prst="rect">
            <a:avLst/>
          </a:prstGeom>
        </p:spPr>
      </p:pic>
      <p:sp>
        <p:nvSpPr>
          <p:cNvPr id="2" name="Título 1">
            <a:extLst>
              <a:ext uri="{FF2B5EF4-FFF2-40B4-BE49-F238E27FC236}">
                <a16:creationId xmlns:a16="http://schemas.microsoft.com/office/drawing/2014/main" id="{5232B81A-882C-426A-D52D-90D8A8A4FD56}"/>
              </a:ext>
            </a:extLst>
          </p:cNvPr>
          <p:cNvSpPr txBox="1">
            <a:spLocks/>
          </p:cNvSpPr>
          <p:nvPr/>
        </p:nvSpPr>
        <p:spPr>
          <a:xfrm>
            <a:off x="482551" y="646765"/>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3600" dirty="0">
                <a:sym typeface="Open Sans Bold"/>
              </a:rPr>
              <a:t>Ley Karin, </a:t>
            </a:r>
            <a:r>
              <a:rPr lang="en-US" sz="3600" dirty="0" err="1">
                <a:sym typeface="Open Sans Bold"/>
              </a:rPr>
              <a:t>contexto</a:t>
            </a:r>
            <a:endParaRPr lang="en-US" sz="3600" dirty="0">
              <a:sym typeface="Open Sans Bold"/>
            </a:endParaRPr>
          </a:p>
        </p:txBody>
      </p:sp>
      <p:pic>
        <p:nvPicPr>
          <p:cNvPr id="20482" name="Picture 2" descr="Hombre de negocios usando piezas de madera">
            <a:extLst>
              <a:ext uri="{FF2B5EF4-FFF2-40B4-BE49-F238E27FC236}">
                <a16:creationId xmlns:a16="http://schemas.microsoft.com/office/drawing/2014/main" id="{78CC53D1-A879-40CD-CA43-6B7FECFA8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426" y="2541662"/>
            <a:ext cx="4139384" cy="275738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2E2B056-5DE2-7C72-F9BC-C6D92B580694}"/>
              </a:ext>
            </a:extLst>
          </p:cNvPr>
          <p:cNvSpPr txBox="1"/>
          <p:nvPr/>
        </p:nvSpPr>
        <p:spPr>
          <a:xfrm>
            <a:off x="609600" y="1552714"/>
            <a:ext cx="6096000" cy="671915"/>
          </a:xfrm>
          <a:prstGeom prst="rect">
            <a:avLst/>
          </a:prstGeom>
          <a:noFill/>
        </p:spPr>
        <p:txBody>
          <a:bodyPr wrap="square">
            <a:spAutoFit/>
          </a:bodyPr>
          <a:lstStyle/>
          <a:p>
            <a:pPr algn="ctr">
              <a:lnSpc>
                <a:spcPct val="107000"/>
              </a:lnSpc>
              <a:spcAft>
                <a:spcPts val="800"/>
              </a:spcAft>
            </a:pP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LEY </a:t>
            </a:r>
            <a:r>
              <a:rPr lang="es-CL" sz="1800" b="1" u="sng" kern="100" dirty="0" err="1">
                <a:effectLst/>
                <a:latin typeface="Calibri" panose="020F0502020204030204" pitchFamily="34" charset="0"/>
                <a:ea typeface="Calibri" panose="020F0502020204030204" pitchFamily="34" charset="0"/>
                <a:cs typeface="Times New Roman" panose="02020603050405020304" pitchFamily="18" charset="0"/>
              </a:rPr>
              <a:t>N°</a:t>
            </a: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 21.643, ACOSO LABORAL, SEXUAL Y VIOLENCIA EN EL TRABAJO.</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FCF09D16-0475-419D-3A8D-FF210A8F4602}"/>
              </a:ext>
            </a:extLst>
          </p:cNvPr>
          <p:cNvSpPr txBox="1"/>
          <p:nvPr/>
        </p:nvSpPr>
        <p:spPr>
          <a:xfrm>
            <a:off x="482551" y="2404844"/>
            <a:ext cx="6949121" cy="3734356"/>
          </a:xfrm>
          <a:prstGeom prst="rect">
            <a:avLst/>
          </a:prstGeom>
          <a:noFill/>
        </p:spPr>
        <p:txBody>
          <a:bodyPr wrap="square">
            <a:spAutoFit/>
          </a:bodyPr>
          <a:lstStyle/>
          <a:p>
            <a:pPr algn="just">
              <a:spcAft>
                <a:spcPts val="800"/>
              </a:spcAft>
            </a:pPr>
            <a:r>
              <a:rPr lang="es-CL" sz="1600" b="1" kern="100" dirty="0">
                <a:effectLst/>
                <a:latin typeface="Calibri" panose="020F0502020204030204" pitchFamily="34" charset="0"/>
                <a:ea typeface="Calibri" panose="020F0502020204030204" pitchFamily="34" charset="0"/>
                <a:cs typeface="Times New Roman" panose="02020603050405020304" pitchFamily="18" charset="0"/>
              </a:rPr>
              <a:t>Contexto: Promulgación Ley 21.643</a:t>
            </a:r>
            <a:endParaRPr lang="es-CL"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La Ley </a:t>
            </a:r>
            <a:r>
              <a:rPr lang="es-CL" sz="1600" kern="100" dirty="0" err="1">
                <a:effectLst/>
                <a:latin typeface="Calibri" panose="020F0502020204030204" pitchFamily="34" charset="0"/>
                <a:ea typeface="Calibri" panose="020F0502020204030204" pitchFamily="34" charset="0"/>
                <a:cs typeface="Times New Roman" panose="02020603050405020304" pitchFamily="18" charset="0"/>
              </a:rPr>
              <a:t>Nº</a:t>
            </a: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 21.643, publicada en el diario oficial el 15 de enero de 2024, modifica el Código del Trabajo y otros cuerpos legales para abordar la prevención, investigación y sanción del acoso laboral, sexual y la violencia en el ámbito del trabajo.</a:t>
            </a:r>
          </a:p>
          <a:p>
            <a:pPr algn="just">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spcAft>
                <a:spcPts val="800"/>
              </a:spcAf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La ley apunta a los siguiente:</a:t>
            </a:r>
          </a:p>
          <a:p>
            <a:pPr marL="342900" lvl="0" indent="-342900" algn="jus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Fortalecimiento de la prevención y sanción del acoso y violencia laboral.</a:t>
            </a:r>
          </a:p>
          <a:p>
            <a:pPr marL="342900" lvl="0" indent="-342900" algn="jus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Relevancia en las medidas de resguardo de la privacidad y la honra de todos los involucrados en los procedimientos de investigación de acoso laboral sexual.</a:t>
            </a:r>
          </a:p>
          <a:p>
            <a:pPr marL="342900" lvl="0" indent="-342900" algn="just">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Los procedimientos han de ajustarse a los siguientes principios: confidencialidad, imparcialidad, celeridad y perspectiva de género</a:t>
            </a:r>
            <a:r>
              <a:rPr lang="es-CL" sz="18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7980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92" name="Google Shape;192;p35">
            <a:hlinkClick r:id="" action="ppaction://hlinkshowjump?jump=previousslide"/>
          </p:cNvPr>
          <p:cNvSpPr/>
          <p:nvPr/>
        </p:nvSpPr>
        <p:spPr>
          <a:xfrm rot="-5400000">
            <a:off x="5702051" y="6244367"/>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35">
            <a:hlinkClick r:id="" action="ppaction://hlinkshowjump?jump=nextslide"/>
          </p:cNvPr>
          <p:cNvSpPr/>
          <p:nvPr/>
        </p:nvSpPr>
        <p:spPr>
          <a:xfrm rot="5400000">
            <a:off x="6288351" y="6244233"/>
            <a:ext cx="201600" cy="174000"/>
          </a:xfrm>
          <a:prstGeom prst="triangle">
            <a:avLst>
              <a:gd name="adj" fmla="val 50000"/>
            </a:avLst>
          </a:prstGeom>
          <a:noFill/>
          <a:ln w="1905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44;p3">
            <a:extLst>
              <a:ext uri="{FF2B5EF4-FFF2-40B4-BE49-F238E27FC236}">
                <a16:creationId xmlns:a16="http://schemas.microsoft.com/office/drawing/2014/main" id="{4D56D2A9-DA9E-CC38-5C5E-3B0CED160900}"/>
              </a:ext>
            </a:extLst>
          </p:cNvPr>
          <p:cNvSpPr txBox="1">
            <a:spLocks/>
          </p:cNvSpPr>
          <p:nvPr/>
        </p:nvSpPr>
        <p:spPr>
          <a:xfrm>
            <a:off x="10891200" y="6139200"/>
            <a:ext cx="340800" cy="29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800" b="1"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CL" sz="1067" b="1" i="0" u="none" strike="noStrike" kern="0" cap="none" spc="0" normalizeH="0" baseline="0" noProof="0">
                <a:ln>
                  <a:noFill/>
                </a:ln>
                <a:solidFill>
                  <a:srgbClr val="000000"/>
                </a:solidFill>
                <a:effectLst/>
                <a:uLnTx/>
                <a:uFillTx/>
                <a:latin typeface="Arial"/>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t>9</a:t>
            </a:fld>
            <a:endParaRPr kumimoji="0" lang="es-CL" sz="1333" b="1"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p3">
            <a:extLst>
              <a:ext uri="{FF2B5EF4-FFF2-40B4-BE49-F238E27FC236}">
                <a16:creationId xmlns:a16="http://schemas.microsoft.com/office/drawing/2014/main" id="{FD98D300-56E6-73F9-158B-AEE692A22592}"/>
              </a:ext>
            </a:extLst>
          </p:cNvPr>
          <p:cNvSpPr/>
          <p:nvPr/>
        </p:nvSpPr>
        <p:spPr>
          <a:xfrm>
            <a:off x="10893200" y="6496700"/>
            <a:ext cx="336800" cy="37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Imagen 7">
            <a:extLst>
              <a:ext uri="{FF2B5EF4-FFF2-40B4-BE49-F238E27FC236}">
                <a16:creationId xmlns:a16="http://schemas.microsoft.com/office/drawing/2014/main" id="{54D8BF0F-FEFE-6D69-C399-16466FE3A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882" y="200968"/>
            <a:ext cx="2443688" cy="1060918"/>
          </a:xfrm>
          <a:prstGeom prst="rect">
            <a:avLst/>
          </a:prstGeom>
        </p:spPr>
      </p:pic>
      <p:sp>
        <p:nvSpPr>
          <p:cNvPr id="7" name="Google Shape;588;p55">
            <a:extLst>
              <a:ext uri="{FF2B5EF4-FFF2-40B4-BE49-F238E27FC236}">
                <a16:creationId xmlns:a16="http://schemas.microsoft.com/office/drawing/2014/main" id="{F1B18E96-2DC3-51C9-774B-6B7BB813F119}"/>
              </a:ext>
            </a:extLst>
          </p:cNvPr>
          <p:cNvSpPr/>
          <p:nvPr/>
        </p:nvSpPr>
        <p:spPr>
          <a:xfrm>
            <a:off x="9803298" y="1328586"/>
            <a:ext cx="2361666" cy="4899814"/>
          </a:xfrm>
          <a:prstGeom prst="rect">
            <a:avLst/>
          </a:prstGeom>
          <a:solidFill>
            <a:srgbClr val="C572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300"/>
              </a:solidFill>
              <a:effectLst/>
              <a:uLnTx/>
              <a:uFillTx/>
              <a:latin typeface="Arial"/>
              <a:ea typeface="+mn-ea"/>
              <a:cs typeface="+mn-cs"/>
            </a:endParaRPr>
          </a:p>
        </p:txBody>
      </p:sp>
      <p:pic>
        <p:nvPicPr>
          <p:cNvPr id="1026" name="Picture 2" descr="Ejecutivo de la industria de la construcción masculina irreconocible posando en chaleco de seguridad, con casco">
            <a:extLst>
              <a:ext uri="{FF2B5EF4-FFF2-40B4-BE49-F238E27FC236}">
                <a16:creationId xmlns:a16="http://schemas.microsoft.com/office/drawing/2014/main" id="{B926D667-632D-0092-4C1D-5E720CCF9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642" y="2374961"/>
            <a:ext cx="3082322" cy="205816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3BE8E0F-C545-322D-F38A-8EA144AE2791}"/>
              </a:ext>
            </a:extLst>
          </p:cNvPr>
          <p:cNvSpPr txBox="1">
            <a:spLocks/>
          </p:cNvSpPr>
          <p:nvPr/>
        </p:nvSpPr>
        <p:spPr>
          <a:xfrm>
            <a:off x="206151" y="200968"/>
            <a:ext cx="6718862" cy="673150"/>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SemiBold"/>
              <a:buNone/>
              <a:defRPr sz="4800" b="0" i="0" u="none" strike="noStrike" cap="none">
                <a:solidFill>
                  <a:schemeClr val="lt1"/>
                </a:solidFill>
                <a:latin typeface="Montserrat SemiBold"/>
                <a:ea typeface="Montserrat SemiBold"/>
                <a:cs typeface="Montserrat SemiBold"/>
                <a:sym typeface="Montserrat SemiBold"/>
              </a:defRPr>
            </a:lvl1pPr>
            <a:lvl2pPr marR="0" lvl="1"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2pPr>
            <a:lvl3pPr marR="0" lvl="2"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3pPr>
            <a:lvl4pPr marR="0" lvl="3"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4pPr>
            <a:lvl5pPr marR="0" lvl="4"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5pPr>
            <a:lvl6pPr marR="0" lvl="5"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6pPr>
            <a:lvl7pPr marR="0" lvl="6"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7pPr>
            <a:lvl8pPr marR="0" lvl="7"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8pPr>
            <a:lvl9pPr marR="0" lvl="8" algn="ctr" rtl="0">
              <a:lnSpc>
                <a:spcPct val="100000"/>
              </a:lnSpc>
              <a:spcBef>
                <a:spcPts val="0"/>
              </a:spcBef>
              <a:spcAft>
                <a:spcPts val="0"/>
              </a:spcAft>
              <a:buClr>
                <a:schemeClr val="dk1"/>
              </a:buClr>
              <a:buSzPts val="3600"/>
              <a:buFont typeface="Montserrat SemiBold"/>
              <a:buNone/>
              <a:defRPr sz="4800" b="0" i="0" u="none" strike="noStrike" cap="none">
                <a:solidFill>
                  <a:schemeClr val="dk1"/>
                </a:solidFill>
                <a:latin typeface="Montserrat SemiBold"/>
                <a:ea typeface="Montserrat SemiBold"/>
                <a:cs typeface="Montserrat SemiBold"/>
                <a:sym typeface="Montserrat SemiBold"/>
              </a:defRPr>
            </a:lvl9pPr>
          </a:lstStyle>
          <a:p>
            <a:r>
              <a:rPr lang="en-US" sz="4000" dirty="0">
                <a:sym typeface="Open Sans Bold"/>
              </a:rPr>
              <a:t>¿</a:t>
            </a:r>
            <a:r>
              <a:rPr lang="en-US" sz="4000" dirty="0" err="1">
                <a:sym typeface="Open Sans Bold"/>
              </a:rPr>
              <a:t>Qué</a:t>
            </a:r>
            <a:r>
              <a:rPr lang="en-US" sz="4000" dirty="0">
                <a:sym typeface="Open Sans Bold"/>
              </a:rPr>
              <a:t> dice la ley? </a:t>
            </a:r>
            <a:r>
              <a:rPr lang="en-US" sz="3200" dirty="0">
                <a:sym typeface="Open Sans Bold"/>
              </a:rPr>
              <a:t>N°21.643</a:t>
            </a:r>
          </a:p>
        </p:txBody>
      </p:sp>
      <p:sp>
        <p:nvSpPr>
          <p:cNvPr id="6" name="CuadroTexto 5">
            <a:extLst>
              <a:ext uri="{FF2B5EF4-FFF2-40B4-BE49-F238E27FC236}">
                <a16:creationId xmlns:a16="http://schemas.microsoft.com/office/drawing/2014/main" id="{9FBB2CFA-AB46-9196-E1FE-065C04C8003C}"/>
              </a:ext>
            </a:extLst>
          </p:cNvPr>
          <p:cNvSpPr txBox="1"/>
          <p:nvPr/>
        </p:nvSpPr>
        <p:spPr>
          <a:xfrm>
            <a:off x="209008" y="1112400"/>
            <a:ext cx="8873634" cy="4669676"/>
          </a:xfrm>
          <a:prstGeom prst="rect">
            <a:avLst/>
          </a:prstGeom>
          <a:noFill/>
        </p:spPr>
        <p:txBody>
          <a:bodyPr wrap="square">
            <a:spAutoFit/>
          </a:bodyPr>
          <a:lstStyle/>
          <a:p>
            <a:pPr algn="just">
              <a:lnSpc>
                <a:spcPct val="107000"/>
              </a:lnSpc>
              <a:spcAft>
                <a:spcPts val="800"/>
              </a:spcAft>
            </a:pP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Modificaciones al Código del trabajo</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Actualización de definición de acoso laboral: Anteriormente, para que una situación se calificara de acoso laboral, la agresión u hostigamiento debía reiterarse en el tiempo, siendo un requisito esencial. La ley cambia este requisito, no siendo exigible la reiteración para que una situación califique de acoso laboral, bastando una única manifestación para que pudiere ser calificada de acoso.</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Incorporación del concepto “violencia en el trabajo: Se agrega en el artículo 2°, letra c) del Código del Trabajo, el concepto de violencia en el trabajo, siendo aquella: “…ejercida por terceros ajenos a la relación laboral, entendiéndose por tal aquellas conductas que afecten a las trabajadoras y a los trabajadores, con ocasión de la prestación de servicios, por parte de clientes, proveedores o usuarios, entre otros.”.</a:t>
            </a: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Modificaciones a los reglamentos internos de las empresas.</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Fortalecimiento de la prevención y sanción del acoso y violencia laboral.</a:t>
            </a:r>
          </a:p>
          <a:p>
            <a:pPr>
              <a:lnSpc>
                <a:spcPct val="107000"/>
              </a:lnSpc>
              <a:spcAft>
                <a:spcPts val="800"/>
              </a:spcAft>
            </a:pPr>
            <a:r>
              <a:rPr lang="es-CL" sz="1800" b="1" u="sng" kern="100" dirty="0">
                <a:effectLst/>
                <a:latin typeface="Calibri" panose="020F0502020204030204" pitchFamily="34" charset="0"/>
                <a:ea typeface="Calibri" panose="020F0502020204030204" pitchFamily="34" charset="0"/>
                <a:cs typeface="Times New Roman" panose="02020603050405020304" pitchFamily="18" charset="0"/>
              </a:rPr>
              <a:t>MODIFICACIONES AL ESTATUTO ADMINISTRATIVO PARA FUNCIONARIOS MUNICIPALES.</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Responsabilidades y medidas disciplinarias para autoridades en casos de acoso y violencia laboral.</a:t>
            </a:r>
          </a:p>
          <a:p>
            <a:pPr marL="342900" lvl="0" indent="-342900" algn="just">
              <a:lnSpc>
                <a:spcPct val="107000"/>
              </a:lnSpc>
              <a:spcAft>
                <a:spcPts val="800"/>
              </a:spcAft>
              <a:buSzPts val="1000"/>
              <a:buFont typeface="Symbol" panose="05050102010706020507" pitchFamily="18" charset="2"/>
              <a:buChar char=""/>
              <a:tabLst>
                <a:tab pos="457200" algn="l"/>
              </a:tabLst>
            </a:pPr>
            <a:r>
              <a:rPr lang="es-CL" sz="1600" kern="100" dirty="0">
                <a:effectLst/>
                <a:latin typeface="Calibri" panose="020F0502020204030204" pitchFamily="34" charset="0"/>
                <a:ea typeface="Calibri" panose="020F0502020204030204" pitchFamily="34" charset="0"/>
                <a:cs typeface="Times New Roman" panose="02020603050405020304" pitchFamily="18" charset="0"/>
              </a:rPr>
              <a:t>Incorporación de concejales a prohibiciones y responsabilidades establecidas para funcionarios municipales en cuanto a acoso laboral y sexual.</a:t>
            </a:r>
          </a:p>
        </p:txBody>
      </p:sp>
    </p:spTree>
    <p:extLst>
      <p:ext uri="{BB962C8B-B14F-4D97-AF65-F5344CB8AC3E}">
        <p14:creationId xmlns:p14="http://schemas.microsoft.com/office/powerpoint/2010/main" val="2469498741"/>
      </p:ext>
    </p:extLst>
  </p:cSld>
  <p:clrMapOvr>
    <a:masterClrMapping/>
  </p:clrMapOvr>
</p:sld>
</file>

<file path=ppt/theme/theme1.xml><?xml version="1.0" encoding="utf-8"?>
<a:theme xmlns:a="http://schemas.openxmlformats.org/drawingml/2006/main" name="Growth Hacking Workshop by Slidesgo">
  <a:themeElements>
    <a:clrScheme name="Simple Light">
      <a:dk1>
        <a:srgbClr val="000300"/>
      </a:dk1>
      <a:lt1>
        <a:srgbClr val="FFFFFF"/>
      </a:lt1>
      <a:dk2>
        <a:srgbClr val="F0F0F0"/>
      </a:dk2>
      <a:lt2>
        <a:srgbClr val="560CD5"/>
      </a:lt2>
      <a:accent1>
        <a:srgbClr val="844FE0"/>
      </a:accent1>
      <a:accent2>
        <a:srgbClr val="FFFFFF"/>
      </a:accent2>
      <a:accent3>
        <a:srgbClr val="FFFFFF"/>
      </a:accent3>
      <a:accent4>
        <a:srgbClr val="FFFFFF"/>
      </a:accent4>
      <a:accent5>
        <a:srgbClr val="FFFFFF"/>
      </a:accent5>
      <a:accent6>
        <a:srgbClr val="FFFFFF"/>
      </a:accent6>
      <a:hlink>
        <a:srgbClr val="000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9234</TotalTime>
  <Words>3001</Words>
  <Application>Microsoft Office PowerPoint</Application>
  <PresentationFormat>Panorámica</PresentationFormat>
  <Paragraphs>192</Paragraphs>
  <Slides>33</Slides>
  <Notes>17</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33</vt:i4>
      </vt:variant>
    </vt:vector>
  </HeadingPairs>
  <TitlesOfParts>
    <vt:vector size="44" baseType="lpstr">
      <vt:lpstr>Aptos</vt:lpstr>
      <vt:lpstr>Arial</vt:lpstr>
      <vt:lpstr>Calibri</vt:lpstr>
      <vt:lpstr>Montserrat</vt:lpstr>
      <vt:lpstr>Montserrat SemiBold</vt:lpstr>
      <vt:lpstr>Open Sans</vt:lpstr>
      <vt:lpstr>Open Sans Bold</vt:lpstr>
      <vt:lpstr>Open Sans Italics</vt:lpstr>
      <vt:lpstr>Poppins</vt:lpstr>
      <vt:lpstr>Symbol</vt:lpstr>
      <vt:lpstr>Growth Hacking Workshop by Slidesgo</vt:lpstr>
      <vt:lpstr>Ley Karin (Ley 21.643)</vt:lpstr>
      <vt:lpstr>Presentación de PowerPoint</vt:lpstr>
      <vt:lpstr>Presentación de PowerPoint</vt:lpstr>
      <vt:lpstr>Presentación de PowerPoint</vt:lpstr>
      <vt:lpstr>Profesional a cargo:</vt:lpstr>
      <vt:lpstr>Bienvenidos Modulo N°1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Mobbing</vt:lpstr>
      <vt:lpstr>Presentación de PowerPoint</vt:lpstr>
      <vt:lpstr>Ejemplos de acoso sexual</vt:lpstr>
      <vt:lpstr>Presentación de PowerPoint</vt:lpstr>
      <vt:lpstr>Presentación de PowerPoint</vt:lpstr>
      <vt:lpstr>Ciberacoso en el lugar de trabajo</vt:lpstr>
      <vt:lpstr>Ciberacoso en el lugar de trabajo</vt:lpstr>
      <vt:lpstr>Ejemplos Ciberacoso</vt:lpstr>
      <vt:lpstr>Ejemplo de Ciberacoso</vt:lpstr>
      <vt:lpstr>¿Qué hacer frente al ciberacoso laboral?</vt:lpstr>
      <vt:lpstr>¿Qué hacer como persona que trabaja?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Nueva Ley Karin</dc:title>
  <dc:creator>Jose Herrera</dc:creator>
  <cp:lastModifiedBy>Keyla Torreblanca</cp:lastModifiedBy>
  <cp:revision>129</cp:revision>
  <dcterms:created xsi:type="dcterms:W3CDTF">2024-08-22T19:58:08Z</dcterms:created>
  <dcterms:modified xsi:type="dcterms:W3CDTF">2025-01-09T15:25:48Z</dcterms:modified>
</cp:coreProperties>
</file>