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9" r:id="rId2"/>
    <p:sldId id="416" r:id="rId3"/>
    <p:sldId id="414" r:id="rId4"/>
    <p:sldId id="417" r:id="rId5"/>
    <p:sldId id="365" r:id="rId6"/>
    <p:sldId id="418" r:id="rId7"/>
    <p:sldId id="420" r:id="rId8"/>
    <p:sldId id="419"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2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9D06A-78CE-46EA-AC74-24D1E2E15245}" type="datetimeFigureOut">
              <a:rPr lang="es-CL" smtClean="0"/>
              <a:t>17-10-2024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EC39D-1E4C-44DF-80EA-929E36C12087}" type="slidenum">
              <a:rPr lang="es-CL" smtClean="0"/>
              <a:t>‹Nº›</a:t>
            </a:fld>
            <a:endParaRPr lang="es-CL"/>
          </a:p>
        </p:txBody>
      </p:sp>
    </p:spTree>
    <p:extLst>
      <p:ext uri="{BB962C8B-B14F-4D97-AF65-F5344CB8AC3E}">
        <p14:creationId xmlns:p14="http://schemas.microsoft.com/office/powerpoint/2010/main" val="1000280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38457aea8f_2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38457aea8f_2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74365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a:extLst>
            <a:ext uri="{FF2B5EF4-FFF2-40B4-BE49-F238E27FC236}">
              <a16:creationId xmlns:a16="http://schemas.microsoft.com/office/drawing/2014/main" id="{9A1F3B3F-A6A4-732B-1A85-DDA4CB34D146}"/>
            </a:ext>
          </a:extLst>
        </p:cNvPr>
        <p:cNvGrpSpPr/>
        <p:nvPr/>
      </p:nvGrpSpPr>
      <p:grpSpPr>
        <a:xfrm>
          <a:off x="0" y="0"/>
          <a:ext cx="0" cy="0"/>
          <a:chOff x="0" y="0"/>
          <a:chExt cx="0" cy="0"/>
        </a:xfrm>
      </p:grpSpPr>
      <p:sp>
        <p:nvSpPr>
          <p:cNvPr id="184" name="Google Shape;184;g138457aea8f_2_81:notes">
            <a:extLst>
              <a:ext uri="{FF2B5EF4-FFF2-40B4-BE49-F238E27FC236}">
                <a16:creationId xmlns:a16="http://schemas.microsoft.com/office/drawing/2014/main" id="{7E599C77-7728-0358-279C-9D74FCEB0F8B}"/>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38457aea8f_2_81:notes">
            <a:extLst>
              <a:ext uri="{FF2B5EF4-FFF2-40B4-BE49-F238E27FC236}">
                <a16:creationId xmlns:a16="http://schemas.microsoft.com/office/drawing/2014/main" id="{C46EB8C4-8E94-785A-3E77-E6A8A1BE3C9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76548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a:extLst>
            <a:ext uri="{FF2B5EF4-FFF2-40B4-BE49-F238E27FC236}">
              <a16:creationId xmlns:a16="http://schemas.microsoft.com/office/drawing/2014/main" id="{A8EB6C8E-907F-6DFE-13C5-FC33B3835431}"/>
            </a:ext>
          </a:extLst>
        </p:cNvPr>
        <p:cNvGrpSpPr/>
        <p:nvPr/>
      </p:nvGrpSpPr>
      <p:grpSpPr>
        <a:xfrm>
          <a:off x="0" y="0"/>
          <a:ext cx="0" cy="0"/>
          <a:chOff x="0" y="0"/>
          <a:chExt cx="0" cy="0"/>
        </a:xfrm>
      </p:grpSpPr>
      <p:sp>
        <p:nvSpPr>
          <p:cNvPr id="184" name="Google Shape;184;g138457aea8f_2_81:notes">
            <a:extLst>
              <a:ext uri="{FF2B5EF4-FFF2-40B4-BE49-F238E27FC236}">
                <a16:creationId xmlns:a16="http://schemas.microsoft.com/office/drawing/2014/main" id="{44701EDA-B772-D0E3-ABD3-ADCDDA3E80DD}"/>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38457aea8f_2_81:notes">
            <a:extLst>
              <a:ext uri="{FF2B5EF4-FFF2-40B4-BE49-F238E27FC236}">
                <a16:creationId xmlns:a16="http://schemas.microsoft.com/office/drawing/2014/main" id="{1AD2AACC-05BE-D4CD-B7B2-C164D3658CB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0242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E22DA8-9605-679C-F96C-225593A8676D}"/>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L"/>
          </a:p>
        </p:txBody>
      </p:sp>
      <p:sp>
        <p:nvSpPr>
          <p:cNvPr id="3" name="Subtítulo 2">
            <a:extLst>
              <a:ext uri="{FF2B5EF4-FFF2-40B4-BE49-F238E27FC236}">
                <a16:creationId xmlns:a16="http://schemas.microsoft.com/office/drawing/2014/main" id="{21BAF4A5-9C0F-867C-F736-18506176D4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L"/>
          </a:p>
        </p:txBody>
      </p:sp>
      <p:sp>
        <p:nvSpPr>
          <p:cNvPr id="4" name="Marcador de fecha 3">
            <a:extLst>
              <a:ext uri="{FF2B5EF4-FFF2-40B4-BE49-F238E27FC236}">
                <a16:creationId xmlns:a16="http://schemas.microsoft.com/office/drawing/2014/main" id="{55EFDE08-2A43-9FDD-BC48-ED6C5307D5C6}"/>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5" name="Marcador de pie de página 4">
            <a:extLst>
              <a:ext uri="{FF2B5EF4-FFF2-40B4-BE49-F238E27FC236}">
                <a16:creationId xmlns:a16="http://schemas.microsoft.com/office/drawing/2014/main" id="{63B4594B-DA13-48B2-30CB-8EC97FEF8BC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BA750EB-913A-9E6F-6952-7523C9A3243A}"/>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1911782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110685-6BCB-3D2B-1FBB-21CD4D7A0540}"/>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B7F34974-D234-E11F-BC66-BFB26B4A87E1}"/>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3E8E90A4-F001-046D-B83C-A4B0E75D8C81}"/>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5" name="Marcador de pie de página 4">
            <a:extLst>
              <a:ext uri="{FF2B5EF4-FFF2-40B4-BE49-F238E27FC236}">
                <a16:creationId xmlns:a16="http://schemas.microsoft.com/office/drawing/2014/main" id="{AB65CB3C-3DA5-F561-021E-09FB41D943D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1450C25-A5D9-B58E-ACDF-8D11634131B3}"/>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3907962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8BEFBA-7488-47D3-3BAB-F8F7663121E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L"/>
          </a:p>
        </p:txBody>
      </p:sp>
      <p:sp>
        <p:nvSpPr>
          <p:cNvPr id="3" name="Marcador de texto vertical 2">
            <a:extLst>
              <a:ext uri="{FF2B5EF4-FFF2-40B4-BE49-F238E27FC236}">
                <a16:creationId xmlns:a16="http://schemas.microsoft.com/office/drawing/2014/main" id="{E259B5F6-3BB8-89B7-8537-F16A6CF04C5B}"/>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A87A6738-7890-A2DC-E4D6-1CD68A6AB80C}"/>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5" name="Marcador de pie de página 4">
            <a:extLst>
              <a:ext uri="{FF2B5EF4-FFF2-40B4-BE49-F238E27FC236}">
                <a16:creationId xmlns:a16="http://schemas.microsoft.com/office/drawing/2014/main" id="{26D904BB-1297-D441-0B11-740A8890B18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9F72216-6EB1-4410-DF01-A51A7A904387}"/>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680842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a:spLocks noGrp="1"/>
          </p:cNvSpPr>
          <p:nvPr>
            <p:ph type="pic" idx="2"/>
          </p:nvPr>
        </p:nvSpPr>
        <p:spPr>
          <a:xfrm>
            <a:off x="8717733" y="713333"/>
            <a:ext cx="2520800" cy="5431200"/>
          </a:xfrm>
          <a:prstGeom prst="rect">
            <a:avLst/>
          </a:prstGeom>
          <a:noFill/>
          <a:ln>
            <a:noFill/>
          </a:ln>
        </p:spPr>
      </p:sp>
      <p:sp>
        <p:nvSpPr>
          <p:cNvPr id="10" name="Google Shape;10;p2"/>
          <p:cNvSpPr txBox="1">
            <a:spLocks noGrp="1"/>
          </p:cNvSpPr>
          <p:nvPr>
            <p:ph type="ctrTitle"/>
          </p:nvPr>
        </p:nvSpPr>
        <p:spPr>
          <a:xfrm>
            <a:off x="1495767" y="713333"/>
            <a:ext cx="6533600" cy="3292000"/>
          </a:xfrm>
          <a:prstGeom prst="rect">
            <a:avLst/>
          </a:prstGeom>
        </p:spPr>
        <p:txBody>
          <a:bodyPr spcFirstLastPara="1" wrap="square" lIns="91425" tIns="91425" rIns="91425" bIns="91425" anchor="b" anchorCtr="0">
            <a:noAutofit/>
          </a:bodyPr>
          <a:lstStyle>
            <a:lvl1pPr lvl="0">
              <a:lnSpc>
                <a:spcPct val="90000"/>
              </a:lnSpc>
              <a:spcBef>
                <a:spcPts val="0"/>
              </a:spcBef>
              <a:spcAft>
                <a:spcPts val="0"/>
              </a:spcAft>
              <a:buSzPts val="5200"/>
              <a:buNone/>
              <a:defRPr sz="11333">
                <a:latin typeface="Montserrat SemiBold"/>
                <a:ea typeface="Montserrat SemiBold"/>
                <a:cs typeface="Montserrat SemiBold"/>
                <a:sym typeface="Montserrat SemiBold"/>
              </a:defRPr>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1495767" y="5079267"/>
            <a:ext cx="6533600" cy="546000"/>
          </a:xfrm>
          <a:prstGeom prst="rect">
            <a:avLst/>
          </a:prstGeom>
          <a:solidFill>
            <a:schemeClr val="lt1"/>
          </a:solidFill>
        </p:spPr>
        <p:txBody>
          <a:bodyPr spcFirstLastPara="1" wrap="square" lIns="91425" tIns="91425" rIns="91425" bIns="91425" anchor="t" anchorCtr="0">
            <a:noAutofit/>
          </a:bodyPr>
          <a:lstStyle>
            <a:lvl1pPr lvl="0">
              <a:lnSpc>
                <a:spcPct val="100000"/>
              </a:lnSpc>
              <a:spcBef>
                <a:spcPts val="0"/>
              </a:spcBef>
              <a:spcAft>
                <a:spcPts val="0"/>
              </a:spcAft>
              <a:buSzPts val="1400"/>
              <a:buNone/>
              <a:defRPr sz="2000">
                <a:solidFill>
                  <a:schemeClr val="dk1"/>
                </a:solidFill>
                <a:latin typeface="Montserrat"/>
                <a:ea typeface="Montserrat"/>
                <a:cs typeface="Montserrat"/>
                <a:sym typeface="Montserrat"/>
              </a:defRPr>
            </a:lvl1pPr>
            <a:lvl2pPr lvl="1" algn="ctr">
              <a:lnSpc>
                <a:spcPct val="100000"/>
              </a:lnSpc>
              <a:spcBef>
                <a:spcPts val="0"/>
              </a:spcBef>
              <a:spcAft>
                <a:spcPts val="0"/>
              </a:spcAft>
              <a:buSzPts val="1800"/>
              <a:buNone/>
              <a:defRPr sz="2400"/>
            </a:lvl2pPr>
            <a:lvl3pPr lvl="2" algn="ctr">
              <a:lnSpc>
                <a:spcPct val="100000"/>
              </a:lnSpc>
              <a:spcBef>
                <a:spcPts val="0"/>
              </a:spcBef>
              <a:spcAft>
                <a:spcPts val="0"/>
              </a:spcAft>
              <a:buSzPts val="1800"/>
              <a:buNone/>
              <a:defRPr sz="2400"/>
            </a:lvl3pPr>
            <a:lvl4pPr lvl="3" algn="ctr">
              <a:lnSpc>
                <a:spcPct val="100000"/>
              </a:lnSpc>
              <a:spcBef>
                <a:spcPts val="0"/>
              </a:spcBef>
              <a:spcAft>
                <a:spcPts val="0"/>
              </a:spcAft>
              <a:buSzPts val="1800"/>
              <a:buNone/>
              <a:defRPr sz="2400"/>
            </a:lvl4pPr>
            <a:lvl5pPr lvl="4" algn="ctr">
              <a:lnSpc>
                <a:spcPct val="100000"/>
              </a:lnSpc>
              <a:spcBef>
                <a:spcPts val="0"/>
              </a:spcBef>
              <a:spcAft>
                <a:spcPts val="0"/>
              </a:spcAft>
              <a:buSzPts val="1800"/>
              <a:buNone/>
              <a:defRPr sz="2400"/>
            </a:lvl5pPr>
            <a:lvl6pPr lvl="5" algn="ctr">
              <a:lnSpc>
                <a:spcPct val="100000"/>
              </a:lnSpc>
              <a:spcBef>
                <a:spcPts val="0"/>
              </a:spcBef>
              <a:spcAft>
                <a:spcPts val="0"/>
              </a:spcAft>
              <a:buSzPts val="1800"/>
              <a:buNone/>
              <a:defRPr sz="2400"/>
            </a:lvl6pPr>
            <a:lvl7pPr lvl="6" algn="ctr">
              <a:lnSpc>
                <a:spcPct val="100000"/>
              </a:lnSpc>
              <a:spcBef>
                <a:spcPts val="0"/>
              </a:spcBef>
              <a:spcAft>
                <a:spcPts val="0"/>
              </a:spcAft>
              <a:buSzPts val="1800"/>
              <a:buNone/>
              <a:defRPr sz="2400"/>
            </a:lvl7pPr>
            <a:lvl8pPr lvl="7" algn="ctr">
              <a:lnSpc>
                <a:spcPct val="100000"/>
              </a:lnSpc>
              <a:spcBef>
                <a:spcPts val="0"/>
              </a:spcBef>
              <a:spcAft>
                <a:spcPts val="0"/>
              </a:spcAft>
              <a:buSzPts val="1800"/>
              <a:buNone/>
              <a:defRPr sz="2400"/>
            </a:lvl8pPr>
            <a:lvl9pPr lvl="8" algn="ctr">
              <a:lnSpc>
                <a:spcPct val="100000"/>
              </a:lnSpc>
              <a:spcBef>
                <a:spcPts val="0"/>
              </a:spcBef>
              <a:spcAft>
                <a:spcPts val="0"/>
              </a:spcAft>
              <a:buSzPts val="1800"/>
              <a:buNone/>
              <a:defRPr sz="2400"/>
            </a:lvl9pPr>
          </a:lstStyle>
          <a:p>
            <a:endParaRPr/>
          </a:p>
        </p:txBody>
      </p:sp>
      <p:sp>
        <p:nvSpPr>
          <p:cNvPr id="12" name="Google Shape;12;p2"/>
          <p:cNvSpPr txBox="1">
            <a:spLocks noGrp="1"/>
          </p:cNvSpPr>
          <p:nvPr>
            <p:ph type="ctrTitle" idx="3"/>
          </p:nvPr>
        </p:nvSpPr>
        <p:spPr>
          <a:xfrm>
            <a:off x="1495767" y="4298567"/>
            <a:ext cx="6533600" cy="776800"/>
          </a:xfrm>
          <a:prstGeom prst="rect">
            <a:avLst/>
          </a:prstGeom>
          <a:solidFill>
            <a:schemeClr val="lt2"/>
          </a:solidFill>
        </p:spPr>
        <p:txBody>
          <a:bodyPr spcFirstLastPara="1" wrap="square" lIns="91425" tIns="91425" rIns="91425" bIns="91425" anchor="ctr" anchorCtr="0">
            <a:noAutofit/>
          </a:bodyPr>
          <a:lstStyle>
            <a:lvl1pPr lvl="0" rtl="0">
              <a:lnSpc>
                <a:spcPct val="90000"/>
              </a:lnSpc>
              <a:spcBef>
                <a:spcPts val="0"/>
              </a:spcBef>
              <a:spcAft>
                <a:spcPts val="0"/>
              </a:spcAft>
              <a:buSzPts val="5200"/>
              <a:buNone/>
              <a:defRPr sz="4800">
                <a:solidFill>
                  <a:schemeClr val="lt1"/>
                </a:solidFill>
                <a:latin typeface="Montserrat"/>
                <a:ea typeface="Montserrat"/>
                <a:cs typeface="Montserrat"/>
                <a:sym typeface="Montserrat"/>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Tree>
    <p:extLst>
      <p:ext uri="{BB962C8B-B14F-4D97-AF65-F5344CB8AC3E}">
        <p14:creationId xmlns:p14="http://schemas.microsoft.com/office/powerpoint/2010/main" val="4004738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5889867" y="2953400"/>
            <a:ext cx="5341600" cy="1122400"/>
          </a:xfrm>
          <a:prstGeom prst="rect">
            <a:avLst/>
          </a:prstGeom>
          <a:solidFill>
            <a:schemeClr val="lt2"/>
          </a:solidFill>
        </p:spPr>
        <p:txBody>
          <a:bodyPr spcFirstLastPara="1" wrap="square" lIns="91425" tIns="91425" rIns="91425" bIns="91425" anchor="ctr" anchorCtr="0">
            <a:noAutofit/>
          </a:bodyPr>
          <a:lstStyle>
            <a:lvl1pPr lvl="0">
              <a:spcBef>
                <a:spcPts val="0"/>
              </a:spcBef>
              <a:spcAft>
                <a:spcPts val="0"/>
              </a:spcAft>
              <a:buSzPts val="3600"/>
              <a:buNone/>
              <a:defRPr sz="4800">
                <a:solidFill>
                  <a:schemeClr val="lt1"/>
                </a:solidFill>
              </a:defRPr>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5" name="Google Shape;15;p3"/>
          <p:cNvSpPr txBox="1">
            <a:spLocks noGrp="1"/>
          </p:cNvSpPr>
          <p:nvPr>
            <p:ph type="title" idx="2" hasCustomPrompt="1"/>
          </p:nvPr>
        </p:nvSpPr>
        <p:spPr>
          <a:xfrm>
            <a:off x="5889867" y="1582167"/>
            <a:ext cx="18812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8000">
                <a:solidFill>
                  <a:schemeClr val="accent1"/>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r>
              <a:t>xx%</a:t>
            </a:r>
          </a:p>
        </p:txBody>
      </p:sp>
      <p:sp>
        <p:nvSpPr>
          <p:cNvPr id="16" name="Google Shape;16;p3"/>
          <p:cNvSpPr txBox="1">
            <a:spLocks noGrp="1"/>
          </p:cNvSpPr>
          <p:nvPr>
            <p:ph type="subTitle" idx="1"/>
          </p:nvPr>
        </p:nvSpPr>
        <p:spPr>
          <a:xfrm>
            <a:off x="5889867" y="4324633"/>
            <a:ext cx="5341600" cy="951200"/>
          </a:xfrm>
          <a:prstGeom prst="rect">
            <a:avLst/>
          </a:prstGeom>
          <a:solidFill>
            <a:schemeClr val="lt1"/>
          </a:solidFill>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02468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E7D9C-D85B-6C26-3368-C4BDBDC249B1}"/>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92FAD24B-D63C-0AAD-600C-B1AEDCB4D333}"/>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CA63A934-2731-FA51-6CB5-E64EF930803E}"/>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5" name="Marcador de pie de página 4">
            <a:extLst>
              <a:ext uri="{FF2B5EF4-FFF2-40B4-BE49-F238E27FC236}">
                <a16:creationId xmlns:a16="http://schemas.microsoft.com/office/drawing/2014/main" id="{62C46C6A-AA66-67B8-9DAC-90D30F463CA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DB55E69-5895-607A-7C57-81683A62D6D4}"/>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185497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43F23D-B84D-8372-23C2-EC60C93464C9}"/>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21E2A676-A813-6EEA-7F7C-45BEAB6ABE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29BB2403-00D3-4BF2-09A5-D87F9A58CC23}"/>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5" name="Marcador de pie de página 4">
            <a:extLst>
              <a:ext uri="{FF2B5EF4-FFF2-40B4-BE49-F238E27FC236}">
                <a16:creationId xmlns:a16="http://schemas.microsoft.com/office/drawing/2014/main" id="{FB235A64-819F-F4C1-48BA-1D9329B67CE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82CE119-3485-E014-FE72-A240EC2579FC}"/>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699789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BFE620-0A9E-F795-C4B1-AEFB1CD910ED}"/>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3DBB8635-A3A0-FA6A-2863-209CD56DE989}"/>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contenido 3">
            <a:extLst>
              <a:ext uri="{FF2B5EF4-FFF2-40B4-BE49-F238E27FC236}">
                <a16:creationId xmlns:a16="http://schemas.microsoft.com/office/drawing/2014/main" id="{3824F1E7-FE87-C8A1-FC7D-8AB3BAF3A5E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fecha 4">
            <a:extLst>
              <a:ext uri="{FF2B5EF4-FFF2-40B4-BE49-F238E27FC236}">
                <a16:creationId xmlns:a16="http://schemas.microsoft.com/office/drawing/2014/main" id="{C4EA881D-9394-9D67-DB2A-50665626AA96}"/>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6" name="Marcador de pie de página 5">
            <a:extLst>
              <a:ext uri="{FF2B5EF4-FFF2-40B4-BE49-F238E27FC236}">
                <a16:creationId xmlns:a16="http://schemas.microsoft.com/office/drawing/2014/main" id="{3A2B696E-AFC4-0640-C317-CFBA3071741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3728DCA-EC65-7BBE-5625-0A9DFF205AF3}"/>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2820795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CE063E-48A8-D772-2E88-6BD6110D1D87}"/>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53BADE07-C896-2CF8-9455-7710581D8F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E87304E1-65AF-6CFB-AB94-F671B3235AC0}"/>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5" name="Marcador de texto 4">
            <a:extLst>
              <a:ext uri="{FF2B5EF4-FFF2-40B4-BE49-F238E27FC236}">
                <a16:creationId xmlns:a16="http://schemas.microsoft.com/office/drawing/2014/main" id="{E59E94B9-0183-8481-4C67-75136674BA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7F1CDDB7-444F-7FC8-28BC-80DC0746839C}"/>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7" name="Marcador de fecha 6">
            <a:extLst>
              <a:ext uri="{FF2B5EF4-FFF2-40B4-BE49-F238E27FC236}">
                <a16:creationId xmlns:a16="http://schemas.microsoft.com/office/drawing/2014/main" id="{BA080A6D-C70C-8695-E273-C1E999CE1DE0}"/>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8" name="Marcador de pie de página 7">
            <a:extLst>
              <a:ext uri="{FF2B5EF4-FFF2-40B4-BE49-F238E27FC236}">
                <a16:creationId xmlns:a16="http://schemas.microsoft.com/office/drawing/2014/main" id="{BC23DC96-4368-01DB-3E2B-BC26933EC5D2}"/>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AB3028D8-9AA0-C220-EC00-AACFBC670E77}"/>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3683897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02EC5C-C5DD-76F5-DB20-7C6AF2ED9B01}"/>
              </a:ext>
            </a:extLst>
          </p:cNvPr>
          <p:cNvSpPr>
            <a:spLocks noGrp="1"/>
          </p:cNvSpPr>
          <p:nvPr>
            <p:ph type="title"/>
          </p:nvPr>
        </p:nvSpPr>
        <p:spPr/>
        <p:txBody>
          <a:bodyPr/>
          <a:lstStyle/>
          <a:p>
            <a:r>
              <a:rPr lang="es-MX"/>
              <a:t>Haz clic para modificar el estilo de título del patrón</a:t>
            </a:r>
            <a:endParaRPr lang="es-CL"/>
          </a:p>
        </p:txBody>
      </p:sp>
      <p:sp>
        <p:nvSpPr>
          <p:cNvPr id="3" name="Marcador de fecha 2">
            <a:extLst>
              <a:ext uri="{FF2B5EF4-FFF2-40B4-BE49-F238E27FC236}">
                <a16:creationId xmlns:a16="http://schemas.microsoft.com/office/drawing/2014/main" id="{3A5E1197-1C2C-D1D3-95FB-8063F08A469C}"/>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4" name="Marcador de pie de página 3">
            <a:extLst>
              <a:ext uri="{FF2B5EF4-FFF2-40B4-BE49-F238E27FC236}">
                <a16:creationId xmlns:a16="http://schemas.microsoft.com/office/drawing/2014/main" id="{AEB5FB3E-A292-4983-015B-D1478512D6D0}"/>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FCEE150-F46D-A22B-5638-05069F8D9FAB}"/>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123262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DC48CA2-03F3-A282-D34A-B6E3D1570B71}"/>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3" name="Marcador de pie de página 2">
            <a:extLst>
              <a:ext uri="{FF2B5EF4-FFF2-40B4-BE49-F238E27FC236}">
                <a16:creationId xmlns:a16="http://schemas.microsoft.com/office/drawing/2014/main" id="{1B50DE6F-55F6-2916-AC1F-DEA5E5B4B57E}"/>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E7DA6BD-3A86-965D-FDC1-5F91041696A4}"/>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86995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12A029-9497-D595-9B1D-25214A550853}"/>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contenido 2">
            <a:extLst>
              <a:ext uri="{FF2B5EF4-FFF2-40B4-BE49-F238E27FC236}">
                <a16:creationId xmlns:a16="http://schemas.microsoft.com/office/drawing/2014/main" id="{C1788CE7-ADD1-7A04-8E1B-723A81C168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texto 3">
            <a:extLst>
              <a:ext uri="{FF2B5EF4-FFF2-40B4-BE49-F238E27FC236}">
                <a16:creationId xmlns:a16="http://schemas.microsoft.com/office/drawing/2014/main" id="{A4465AB3-BFEC-63ED-C99E-FF25F1B82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64C9380-E268-1284-D5E5-6B9A8829579D}"/>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6" name="Marcador de pie de página 5">
            <a:extLst>
              <a:ext uri="{FF2B5EF4-FFF2-40B4-BE49-F238E27FC236}">
                <a16:creationId xmlns:a16="http://schemas.microsoft.com/office/drawing/2014/main" id="{AEC27384-EFDD-1A4E-5824-8D0C0AE928D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0201C56-2B65-4B8D-DAD5-660B429E5544}"/>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405086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2CFD4D-BDAB-1EBC-9F02-7DC2187EDC4F}"/>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L"/>
          </a:p>
        </p:txBody>
      </p:sp>
      <p:sp>
        <p:nvSpPr>
          <p:cNvPr id="3" name="Marcador de posición de imagen 2">
            <a:extLst>
              <a:ext uri="{FF2B5EF4-FFF2-40B4-BE49-F238E27FC236}">
                <a16:creationId xmlns:a16="http://schemas.microsoft.com/office/drawing/2014/main" id="{709ECC64-A2C4-7DD2-9BC5-6DBED08E72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655DC365-B1E7-40B0-80B0-20A3EAB232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3CEC79D-DF74-E52C-8FBD-021BE3DF0855}"/>
              </a:ext>
            </a:extLst>
          </p:cNvPr>
          <p:cNvSpPr>
            <a:spLocks noGrp="1"/>
          </p:cNvSpPr>
          <p:nvPr>
            <p:ph type="dt" sz="half" idx="10"/>
          </p:nvPr>
        </p:nvSpPr>
        <p:spPr/>
        <p:txBody>
          <a:bodyPr/>
          <a:lstStyle/>
          <a:p>
            <a:fld id="{B4067281-FE03-4A0D-B193-DABD0C26B237}" type="datetimeFigureOut">
              <a:rPr lang="es-CL" smtClean="0"/>
              <a:t>17-10-2024</a:t>
            </a:fld>
            <a:endParaRPr lang="es-CL"/>
          </a:p>
        </p:txBody>
      </p:sp>
      <p:sp>
        <p:nvSpPr>
          <p:cNvPr id="6" name="Marcador de pie de página 5">
            <a:extLst>
              <a:ext uri="{FF2B5EF4-FFF2-40B4-BE49-F238E27FC236}">
                <a16:creationId xmlns:a16="http://schemas.microsoft.com/office/drawing/2014/main" id="{D6EF17BF-E228-4B87-FFB3-26ABE574E88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AAA99BE3-DE6A-07F1-D869-0947C2B04F9B}"/>
              </a:ext>
            </a:extLst>
          </p:cNvPr>
          <p:cNvSpPr>
            <a:spLocks noGrp="1"/>
          </p:cNvSpPr>
          <p:nvPr>
            <p:ph type="sldNum" sz="quarter" idx="12"/>
          </p:nvPr>
        </p:nvSpPr>
        <p:spPr/>
        <p:txBody>
          <a:bodyPr/>
          <a:lstStyle/>
          <a:p>
            <a:fld id="{15AA240F-9A0C-4D98-AB8D-7208533DF733}" type="slidenum">
              <a:rPr lang="es-CL" smtClean="0"/>
              <a:t>‹Nº›</a:t>
            </a:fld>
            <a:endParaRPr lang="es-CL"/>
          </a:p>
        </p:txBody>
      </p:sp>
    </p:spTree>
    <p:extLst>
      <p:ext uri="{BB962C8B-B14F-4D97-AF65-F5344CB8AC3E}">
        <p14:creationId xmlns:p14="http://schemas.microsoft.com/office/powerpoint/2010/main" val="106189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F6A567A-7C45-8ED9-B09C-1252D22BA8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L"/>
          </a:p>
        </p:txBody>
      </p:sp>
      <p:sp>
        <p:nvSpPr>
          <p:cNvPr id="3" name="Marcador de texto 2">
            <a:extLst>
              <a:ext uri="{FF2B5EF4-FFF2-40B4-BE49-F238E27FC236}">
                <a16:creationId xmlns:a16="http://schemas.microsoft.com/office/drawing/2014/main" id="{4DCD5395-87F7-C338-8201-682A0C13F2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L"/>
          </a:p>
        </p:txBody>
      </p:sp>
      <p:sp>
        <p:nvSpPr>
          <p:cNvPr id="4" name="Marcador de fecha 3">
            <a:extLst>
              <a:ext uri="{FF2B5EF4-FFF2-40B4-BE49-F238E27FC236}">
                <a16:creationId xmlns:a16="http://schemas.microsoft.com/office/drawing/2014/main" id="{DD4C2948-E101-9C22-674D-E81F255913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4067281-FE03-4A0D-B193-DABD0C26B237}" type="datetimeFigureOut">
              <a:rPr lang="es-CL" smtClean="0"/>
              <a:t>17-10-2024</a:t>
            </a:fld>
            <a:endParaRPr lang="es-CL"/>
          </a:p>
        </p:txBody>
      </p:sp>
      <p:sp>
        <p:nvSpPr>
          <p:cNvPr id="5" name="Marcador de pie de página 4">
            <a:extLst>
              <a:ext uri="{FF2B5EF4-FFF2-40B4-BE49-F238E27FC236}">
                <a16:creationId xmlns:a16="http://schemas.microsoft.com/office/drawing/2014/main" id="{72267610-8F1D-8519-9F36-CEE6216F4B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CL"/>
          </a:p>
        </p:txBody>
      </p:sp>
      <p:sp>
        <p:nvSpPr>
          <p:cNvPr id="6" name="Marcador de número de diapositiva 5">
            <a:extLst>
              <a:ext uri="{FF2B5EF4-FFF2-40B4-BE49-F238E27FC236}">
                <a16:creationId xmlns:a16="http://schemas.microsoft.com/office/drawing/2014/main" id="{B6AE1FC1-2EF2-B7BE-07B5-9FDBD1F79A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5AA240F-9A0C-4D98-AB8D-7208533DF733}" type="slidenum">
              <a:rPr lang="es-CL" smtClean="0"/>
              <a:t>‹Nº›</a:t>
            </a:fld>
            <a:endParaRPr lang="es-CL"/>
          </a:p>
        </p:txBody>
      </p:sp>
    </p:spTree>
    <p:extLst>
      <p:ext uri="{BB962C8B-B14F-4D97-AF65-F5344CB8AC3E}">
        <p14:creationId xmlns:p14="http://schemas.microsoft.com/office/powerpoint/2010/main" val="2076451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4"/>
          <p:cNvSpPr txBox="1">
            <a:spLocks noGrp="1"/>
          </p:cNvSpPr>
          <p:nvPr>
            <p:ph type="ctrTitle"/>
          </p:nvPr>
        </p:nvSpPr>
        <p:spPr>
          <a:xfrm>
            <a:off x="1412639" y="2714920"/>
            <a:ext cx="6533600" cy="1600811"/>
          </a:xfrm>
          <a:prstGeom prst="rect">
            <a:avLst/>
          </a:prstGeom>
        </p:spPr>
        <p:txBody>
          <a:bodyPr spcFirstLastPara="1" wrap="square" lIns="121900" tIns="121900" rIns="121900" bIns="121900" anchor="b" anchorCtr="0">
            <a:noAutofit/>
          </a:bodyPr>
          <a:lstStyle/>
          <a:p>
            <a:r>
              <a:rPr lang="es-CL" sz="4800" dirty="0">
                <a:solidFill>
                  <a:srgbClr val="7030A0"/>
                </a:solidFill>
              </a:rPr>
              <a:t>Ley Karin</a:t>
            </a:r>
            <a:endParaRPr sz="4800" dirty="0">
              <a:solidFill>
                <a:srgbClr val="7030A0"/>
              </a:solidFill>
            </a:endParaRPr>
          </a:p>
        </p:txBody>
      </p:sp>
      <p:sp>
        <p:nvSpPr>
          <p:cNvPr id="180" name="Google Shape;180;p34"/>
          <p:cNvSpPr txBox="1">
            <a:spLocks noGrp="1"/>
          </p:cNvSpPr>
          <p:nvPr>
            <p:ph type="ctrTitle" idx="3"/>
          </p:nvPr>
        </p:nvSpPr>
        <p:spPr>
          <a:xfrm>
            <a:off x="1412639" y="2510667"/>
            <a:ext cx="6533600" cy="776800"/>
          </a:xfrm>
          <a:prstGeom prst="rect">
            <a:avLst/>
          </a:prstGeom>
          <a:solidFill>
            <a:srgbClr val="C5722F"/>
          </a:solidFill>
        </p:spPr>
        <p:txBody>
          <a:bodyPr spcFirstLastPara="1" wrap="square" lIns="121900" tIns="121900" rIns="121900" bIns="121900" anchor="ctr" anchorCtr="0">
            <a:noAutofit/>
          </a:bodyPr>
          <a:lstStyle/>
          <a:p>
            <a:r>
              <a:rPr lang="en" dirty="0">
                <a:solidFill>
                  <a:schemeClr val="bg2"/>
                </a:solidFill>
                <a:latin typeface="Montserrat SemiBold"/>
                <a:sym typeface="Montserrat SemiBold"/>
              </a:rPr>
              <a:t>Actividad Práctica </a:t>
            </a:r>
            <a:endParaRPr dirty="0">
              <a:solidFill>
                <a:schemeClr val="bg2"/>
              </a:solidFill>
              <a:latin typeface="Montserrat SemiBold"/>
              <a:sym typeface="Montserrat SemiBold"/>
            </a:endParaRPr>
          </a:p>
        </p:txBody>
      </p:sp>
      <p:cxnSp>
        <p:nvCxnSpPr>
          <p:cNvPr id="181" name="Google Shape;181;p34"/>
          <p:cNvCxnSpPr/>
          <p:nvPr/>
        </p:nvCxnSpPr>
        <p:spPr>
          <a:xfrm>
            <a:off x="952833" y="718867"/>
            <a:ext cx="0" cy="4360400"/>
          </a:xfrm>
          <a:prstGeom prst="straightConnector1">
            <a:avLst/>
          </a:prstGeom>
          <a:noFill/>
          <a:ln w="19050" cap="flat" cmpd="sng">
            <a:solidFill>
              <a:schemeClr val="lt2"/>
            </a:solidFill>
            <a:prstDash val="solid"/>
            <a:round/>
            <a:headEnd type="none" w="med" len="med"/>
            <a:tailEnd type="none" w="med" len="med"/>
          </a:ln>
        </p:spPr>
      </p:cxnSp>
      <p:pic>
        <p:nvPicPr>
          <p:cNvPr id="1026" name="Picture 2" descr="Equipo de jóvenes empresarios trabajando juntos en la oficina">
            <a:extLst>
              <a:ext uri="{FF2B5EF4-FFF2-40B4-BE49-F238E27FC236}">
                <a16:creationId xmlns:a16="http://schemas.microsoft.com/office/drawing/2014/main" id="{CA609423-AF7A-3B6D-4E5A-BC1F973FB830}"/>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115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245301" y="1017055"/>
            <a:ext cx="3327944" cy="4996543"/>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6D66D4C0-575A-816C-D6F4-473E53B1E4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68768" y="283985"/>
            <a:ext cx="2443688" cy="106091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88;p55">
            <a:extLst>
              <a:ext uri="{FF2B5EF4-FFF2-40B4-BE49-F238E27FC236}">
                <a16:creationId xmlns:a16="http://schemas.microsoft.com/office/drawing/2014/main" id="{82DD3EBF-E219-FF9C-42A0-CCAC40215D55}"/>
              </a:ext>
            </a:extLst>
          </p:cNvPr>
          <p:cNvSpPr/>
          <p:nvPr/>
        </p:nvSpPr>
        <p:spPr>
          <a:xfrm>
            <a:off x="8958943" y="0"/>
            <a:ext cx="3206021" cy="6393650"/>
          </a:xfrm>
          <a:prstGeom prst="rect">
            <a:avLst/>
          </a:prstGeom>
          <a:solidFill>
            <a:srgbClr val="C5722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sp>
        <p:nvSpPr>
          <p:cNvPr id="2" name="Título 1">
            <a:extLst>
              <a:ext uri="{FF2B5EF4-FFF2-40B4-BE49-F238E27FC236}">
                <a16:creationId xmlns:a16="http://schemas.microsoft.com/office/drawing/2014/main" id="{E9BF24E0-1A67-2685-2A33-34ACF35ECBC0}"/>
              </a:ext>
            </a:extLst>
          </p:cNvPr>
          <p:cNvSpPr>
            <a:spLocks noGrp="1"/>
          </p:cNvSpPr>
          <p:nvPr>
            <p:ph type="title"/>
          </p:nvPr>
        </p:nvSpPr>
        <p:spPr>
          <a:xfrm>
            <a:off x="729343" y="1725107"/>
            <a:ext cx="6220441" cy="845689"/>
          </a:xfrm>
          <a:solidFill>
            <a:schemeClr val="tx1">
              <a:lumMod val="50000"/>
              <a:lumOff val="50000"/>
            </a:schemeClr>
          </a:solidFill>
        </p:spPr>
        <p:txBody>
          <a:bodyPr/>
          <a:lstStyle/>
          <a:p>
            <a:r>
              <a:rPr lang="es-CL" sz="3200" b="1" i="1" dirty="0">
                <a:solidFill>
                  <a:schemeClr val="bg1"/>
                </a:solidFill>
                <a:effectLst/>
                <a:latin typeface="Calibri" panose="020F0502020204030204" pitchFamily="34" charset="0"/>
                <a:ea typeface="Calibri" panose="020F0502020204030204" pitchFamily="34" charset="0"/>
                <a:cs typeface="Arial" panose="020B0604020202020204" pitchFamily="34" charset="0"/>
              </a:rPr>
              <a:t>Caso Práctico N°1</a:t>
            </a:r>
            <a:endParaRPr lang="es-CL" sz="3200" dirty="0">
              <a:solidFill>
                <a:schemeClr val="bg1"/>
              </a:solidFill>
            </a:endParaRPr>
          </a:p>
        </p:txBody>
      </p:sp>
      <p:sp>
        <p:nvSpPr>
          <p:cNvPr id="4" name="Subtítulo 3">
            <a:extLst>
              <a:ext uri="{FF2B5EF4-FFF2-40B4-BE49-F238E27FC236}">
                <a16:creationId xmlns:a16="http://schemas.microsoft.com/office/drawing/2014/main" id="{72DE9FEA-54B5-5236-83BC-75D90F4663F5}"/>
              </a:ext>
            </a:extLst>
          </p:cNvPr>
          <p:cNvSpPr>
            <a:spLocks noGrp="1"/>
          </p:cNvSpPr>
          <p:nvPr>
            <p:ph type="subTitle" idx="1"/>
          </p:nvPr>
        </p:nvSpPr>
        <p:spPr>
          <a:xfrm>
            <a:off x="446314" y="2625293"/>
            <a:ext cx="6503470" cy="3644947"/>
          </a:xfrm>
        </p:spPr>
        <p:txBody>
          <a:bodyPr/>
          <a:lstStyle/>
          <a:p>
            <a:pPr algn="just"/>
            <a:r>
              <a:rPr lang="es-CL" sz="1800" dirty="0">
                <a:solidFill>
                  <a:srgbClr val="111111"/>
                </a:solidFill>
                <a:effectLst/>
                <a:latin typeface="Calibri" panose="020F0502020204030204" pitchFamily="34" charset="0"/>
                <a:ea typeface="Times New Roman" panose="02020603050405020304" pitchFamily="18" charset="0"/>
                <a:cs typeface="Arial" panose="020B0604020202020204" pitchFamily="34" charset="0"/>
              </a:rPr>
              <a:t>     </a:t>
            </a:r>
            <a:r>
              <a:rPr lang="es-CL" sz="1800" dirty="0">
                <a:solidFill>
                  <a:schemeClr val="tx1">
                    <a:lumMod val="75000"/>
                    <a:lumOff val="25000"/>
                  </a:schemeClr>
                </a:solidFill>
                <a:highlight>
                  <a:srgbClr val="FFFFFF"/>
                </a:highlight>
                <a:latin typeface="Poppins"/>
              </a:rPr>
              <a:t>Se les entrega el siguiente caso a los participantes del curso, en donde se debe realizar un diagnóstico a los trabajadores, de cuanto saben del acoso y que hay que hacer. Se hacen grupos de 3 - 4 personas y luego un representante de cada uno exponen lo que saben, si no saben nada, señalar que falta para saber más del tema y así hacer más pertinente el curso.</a:t>
            </a:r>
          </a:p>
        </p:txBody>
      </p:sp>
      <p:pic>
        <p:nvPicPr>
          <p:cNvPr id="6" name="Imagen 5">
            <a:extLst>
              <a:ext uri="{FF2B5EF4-FFF2-40B4-BE49-F238E27FC236}">
                <a16:creationId xmlns:a16="http://schemas.microsoft.com/office/drawing/2014/main" id="{0C45BC3F-D6B3-B98A-BE11-E16A2B7007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668" y="230459"/>
            <a:ext cx="2443688" cy="1060918"/>
          </a:xfrm>
          <a:prstGeom prst="rect">
            <a:avLst/>
          </a:prstGeom>
        </p:spPr>
      </p:pic>
      <p:pic>
        <p:nvPicPr>
          <p:cNvPr id="1026" name="Picture 2" descr="Alto ángulo del hombre que sostiene el cuaderno">
            <a:extLst>
              <a:ext uri="{FF2B5EF4-FFF2-40B4-BE49-F238E27FC236}">
                <a16:creationId xmlns:a16="http://schemas.microsoft.com/office/drawing/2014/main" id="{26B90EEE-577D-10C7-CDC3-8892A4AA9A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8589" y="1725107"/>
            <a:ext cx="4732261" cy="3265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4591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88;p55">
            <a:extLst>
              <a:ext uri="{FF2B5EF4-FFF2-40B4-BE49-F238E27FC236}">
                <a16:creationId xmlns:a16="http://schemas.microsoft.com/office/drawing/2014/main" id="{82DD3EBF-E219-FF9C-42A0-CCAC40215D55}"/>
              </a:ext>
            </a:extLst>
          </p:cNvPr>
          <p:cNvSpPr/>
          <p:nvPr/>
        </p:nvSpPr>
        <p:spPr>
          <a:xfrm>
            <a:off x="8958943" y="0"/>
            <a:ext cx="3206021" cy="6393650"/>
          </a:xfrm>
          <a:prstGeom prst="rect">
            <a:avLst/>
          </a:prstGeom>
          <a:solidFill>
            <a:srgbClr val="C5722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sp>
        <p:nvSpPr>
          <p:cNvPr id="4" name="Subtítulo 3">
            <a:extLst>
              <a:ext uri="{FF2B5EF4-FFF2-40B4-BE49-F238E27FC236}">
                <a16:creationId xmlns:a16="http://schemas.microsoft.com/office/drawing/2014/main" id="{72DE9FEA-54B5-5236-83BC-75D90F4663F5}"/>
              </a:ext>
            </a:extLst>
          </p:cNvPr>
          <p:cNvSpPr>
            <a:spLocks noGrp="1"/>
          </p:cNvSpPr>
          <p:nvPr>
            <p:ph type="subTitle" idx="1"/>
          </p:nvPr>
        </p:nvSpPr>
        <p:spPr>
          <a:xfrm>
            <a:off x="522898" y="2075292"/>
            <a:ext cx="6117388" cy="4275965"/>
          </a:xfrm>
        </p:spPr>
        <p:txBody>
          <a:bodyPr/>
          <a:lstStyle/>
          <a:p>
            <a:pPr algn="just"/>
            <a:endParaRPr lang="es-CL" sz="1400" dirty="0">
              <a:effectLst/>
              <a:latin typeface="Times New Roman" panose="02020603050405020304" pitchFamily="18" charset="0"/>
              <a:ea typeface="Times New Roman" panose="02020603050405020304" pitchFamily="18" charset="0"/>
            </a:endParaRPr>
          </a:p>
          <a:p>
            <a:pPr algn="just"/>
            <a:r>
              <a:rPr lang="es-CL" sz="1400" dirty="0">
                <a:solidFill>
                  <a:srgbClr val="111111"/>
                </a:solidFill>
                <a:effectLst/>
                <a:latin typeface="Calibri" panose="020F0502020204030204" pitchFamily="34" charset="0"/>
                <a:ea typeface="Calibri" panose="020F0502020204030204" pitchFamily="34" charset="0"/>
                <a:cs typeface="Arial" panose="020B0604020202020204" pitchFamily="34" charset="0"/>
              </a:rPr>
              <a:t>     </a:t>
            </a:r>
            <a:r>
              <a:rPr lang="es-CL" sz="1800" dirty="0">
                <a:solidFill>
                  <a:srgbClr val="EE8C1C"/>
                </a:solidFill>
                <a:highlight>
                  <a:srgbClr val="FFFFFF"/>
                </a:highlight>
                <a:latin typeface="Poppins"/>
              </a:rPr>
              <a:t>Patricio siente que en su trabajo está sufriendo acoso. </a:t>
            </a:r>
          </a:p>
          <a:p>
            <a:pPr algn="just"/>
            <a:endParaRPr lang="es-CL" sz="1800" dirty="0">
              <a:solidFill>
                <a:srgbClr val="EE8C1C"/>
              </a:solidFill>
              <a:highlight>
                <a:srgbClr val="FFFFFF"/>
              </a:highlight>
              <a:latin typeface="Poppins"/>
            </a:endParaRPr>
          </a:p>
          <a:p>
            <a:pPr algn="just"/>
            <a:r>
              <a:rPr lang="es-CL" sz="1800" dirty="0">
                <a:solidFill>
                  <a:srgbClr val="EE8C1C"/>
                </a:solidFill>
                <a:highlight>
                  <a:srgbClr val="FFFFFF"/>
                </a:highlight>
                <a:latin typeface="Poppins"/>
              </a:rPr>
              <a:t>    Siempre fue un empleado bien considerado, pero desde que llegó el jefe nuevo, esta persona menosprecia lo que él hace, lo insulta y lo hostiga constantemente. </a:t>
            </a:r>
          </a:p>
          <a:p>
            <a:pPr algn="just"/>
            <a:endParaRPr lang="es-CL" sz="1800" dirty="0">
              <a:solidFill>
                <a:srgbClr val="EE8C1C"/>
              </a:solidFill>
              <a:highlight>
                <a:srgbClr val="FFFFFF"/>
              </a:highlight>
              <a:latin typeface="Poppins"/>
            </a:endParaRPr>
          </a:p>
          <a:p>
            <a:pPr algn="just"/>
            <a:r>
              <a:rPr lang="es-CL" sz="1800" dirty="0">
                <a:solidFill>
                  <a:srgbClr val="EE8C1C"/>
                </a:solidFill>
                <a:highlight>
                  <a:srgbClr val="FFFFFF"/>
                </a:highlight>
                <a:latin typeface="Poppins"/>
              </a:rPr>
              <a:t>    Ya no sabe qué hacer. Un amigo le dijo que esa situación está contemplada en la legislación, porque es acoso laboral y le recalcó que como trabajador tiene derechos que deben ser respetados. </a:t>
            </a:r>
            <a:endParaRPr lang="es-ES" sz="1800" dirty="0">
              <a:solidFill>
                <a:srgbClr val="EE8C1C"/>
              </a:solidFill>
              <a:highlight>
                <a:srgbClr val="FFFFFF"/>
              </a:highlight>
              <a:latin typeface="Poppins"/>
            </a:endParaRPr>
          </a:p>
          <a:p>
            <a:pPr marL="0" indent="0"/>
            <a:endParaRPr lang="es-ES" sz="2100" b="1" dirty="0">
              <a:solidFill>
                <a:srgbClr val="EE8C1C"/>
              </a:solidFill>
              <a:highlight>
                <a:srgbClr val="FFFFFF"/>
              </a:highlight>
              <a:latin typeface="Poppins"/>
            </a:endParaRPr>
          </a:p>
        </p:txBody>
      </p:sp>
      <p:sp>
        <p:nvSpPr>
          <p:cNvPr id="9" name="Título 1">
            <a:extLst>
              <a:ext uri="{FF2B5EF4-FFF2-40B4-BE49-F238E27FC236}">
                <a16:creationId xmlns:a16="http://schemas.microsoft.com/office/drawing/2014/main" id="{E9BF24E0-1A67-2685-2A33-34ACF35ECBC0}"/>
              </a:ext>
            </a:extLst>
          </p:cNvPr>
          <p:cNvSpPr txBox="1">
            <a:spLocks/>
          </p:cNvSpPr>
          <p:nvPr/>
        </p:nvSpPr>
        <p:spPr>
          <a:xfrm>
            <a:off x="522898" y="1197429"/>
            <a:ext cx="6220441" cy="845689"/>
          </a:xfrm>
          <a:prstGeom prst="rect">
            <a:avLst/>
          </a:prstGeom>
          <a:solidFill>
            <a:schemeClr val="tx1">
              <a:lumMod val="65000"/>
              <a:lumOff val="3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Montserrat SemiBold"/>
              <a:buNone/>
              <a:defRPr sz="4800" b="0" i="0" u="none" strike="noStrike" cap="none">
                <a:solidFill>
                  <a:schemeClr val="lt1"/>
                </a:solidFill>
                <a:latin typeface="Montserrat SemiBold"/>
                <a:ea typeface="Montserrat SemiBold"/>
                <a:cs typeface="Montserrat SemiBold"/>
                <a:sym typeface="Montserrat SemiBold"/>
              </a:defRPr>
            </a:lvl1pPr>
            <a:lvl2pPr marR="0" lvl="1"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2pPr>
            <a:lvl3pPr marR="0" lvl="2"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3pPr>
            <a:lvl4pPr marR="0" lvl="3"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4pPr>
            <a:lvl5pPr marR="0" lvl="4"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5pPr>
            <a:lvl6pPr marR="0" lvl="5"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6pPr>
            <a:lvl7pPr marR="0" lvl="6"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7pPr>
            <a:lvl8pPr marR="0" lvl="7"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8pPr>
            <a:lvl9pPr marR="0" lvl="8"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9pPr>
          </a:lstStyle>
          <a:p>
            <a:pPr algn="ctr">
              <a:lnSpc>
                <a:spcPts val="7279"/>
              </a:lnSpc>
            </a:pPr>
            <a:r>
              <a:rPr lang="en-US" sz="3600" dirty="0">
                <a:sym typeface="Open Sans Bold"/>
              </a:rPr>
              <a:t>Caso Patricio</a:t>
            </a:r>
          </a:p>
        </p:txBody>
      </p:sp>
      <p:pic>
        <p:nvPicPr>
          <p:cNvPr id="15" name="Imagen 14">
            <a:extLst>
              <a:ext uri="{FF2B5EF4-FFF2-40B4-BE49-F238E27FC236}">
                <a16:creationId xmlns:a16="http://schemas.microsoft.com/office/drawing/2014/main" id="{13B1E9D0-D429-15F5-6386-B10B31AB61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898" y="216565"/>
            <a:ext cx="2259294" cy="980864"/>
          </a:xfrm>
          <a:prstGeom prst="rect">
            <a:avLst/>
          </a:prstGeom>
        </p:spPr>
      </p:pic>
      <p:pic>
        <p:nvPicPr>
          <p:cNvPr id="1028" name="Picture 4" descr="Hombre de tiro medio que trabaja en una fábrica de cerveza.">
            <a:extLst>
              <a:ext uri="{FF2B5EF4-FFF2-40B4-BE49-F238E27FC236}">
                <a16:creationId xmlns:a16="http://schemas.microsoft.com/office/drawing/2014/main" id="{A3B4E91D-97E7-B1D9-1FAE-C4F6EFF529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155" y="1197429"/>
            <a:ext cx="3603013" cy="5408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07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6CC7832C-0570-E3BA-9A7C-984B03EFF179}"/>
              </a:ext>
            </a:extLst>
          </p:cNvPr>
          <p:cNvSpPr txBox="1"/>
          <p:nvPr/>
        </p:nvSpPr>
        <p:spPr>
          <a:xfrm>
            <a:off x="4588190" y="1688067"/>
            <a:ext cx="6514421" cy="424732"/>
          </a:xfrm>
          <a:prstGeom prst="rect">
            <a:avLst/>
          </a:prstGeom>
          <a:noFill/>
        </p:spPr>
        <p:txBody>
          <a:bodyPr wrap="square">
            <a:spAutoFit/>
          </a:bodyPr>
          <a:lstStyle/>
          <a:p>
            <a:pPr lvl="0">
              <a:lnSpc>
                <a:spcPct val="90000"/>
              </a:lnSpc>
              <a:buSzPts val="5200"/>
            </a:pPr>
            <a:r>
              <a:rPr lang="es-CL" sz="2400" dirty="0">
                <a:solidFill>
                  <a:srgbClr val="7030A0"/>
                </a:solidFill>
                <a:latin typeface="Montserrat SemiBold"/>
                <a:sym typeface="Montserrat SemiBold"/>
              </a:rPr>
              <a:t>¿Sabe </a:t>
            </a:r>
            <a:r>
              <a:rPr lang="es-CL" sz="2400" dirty="0" err="1">
                <a:solidFill>
                  <a:srgbClr val="7030A0"/>
                </a:solidFill>
                <a:latin typeface="Montserrat SemiBold"/>
                <a:sym typeface="Montserrat SemiBold"/>
              </a:rPr>
              <a:t>Ud</a:t>
            </a:r>
            <a:r>
              <a:rPr lang="es-CL" sz="2400" dirty="0">
                <a:solidFill>
                  <a:srgbClr val="7030A0"/>
                </a:solidFill>
                <a:latin typeface="Montserrat SemiBold"/>
                <a:sym typeface="Montserrat SemiBold"/>
              </a:rPr>
              <a:t> cuáles son los derechos?</a:t>
            </a:r>
          </a:p>
        </p:txBody>
      </p:sp>
      <p:sp>
        <p:nvSpPr>
          <p:cNvPr id="7" name="Google Shape;588;p55">
            <a:extLst>
              <a:ext uri="{FF2B5EF4-FFF2-40B4-BE49-F238E27FC236}">
                <a16:creationId xmlns:a16="http://schemas.microsoft.com/office/drawing/2014/main" id="{058695BC-08EE-6167-9279-910E758D60FA}"/>
              </a:ext>
            </a:extLst>
          </p:cNvPr>
          <p:cNvSpPr/>
          <p:nvPr/>
        </p:nvSpPr>
        <p:spPr>
          <a:xfrm>
            <a:off x="-76200" y="0"/>
            <a:ext cx="3206021" cy="6393650"/>
          </a:xfrm>
          <a:prstGeom prst="rect">
            <a:avLst/>
          </a:prstGeom>
          <a:solidFill>
            <a:srgbClr val="C5722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pic>
        <p:nvPicPr>
          <p:cNvPr id="8" name="Picture 4" descr="Hombre de tiro medio que trabaja en una fábrica de cerveza.">
            <a:extLst>
              <a:ext uri="{FF2B5EF4-FFF2-40B4-BE49-F238E27FC236}">
                <a16:creationId xmlns:a16="http://schemas.microsoft.com/office/drawing/2014/main" id="{FBF77C65-1044-565E-7D24-4728680797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265" y="1122590"/>
            <a:ext cx="3603013" cy="5408839"/>
          </a:xfrm>
          <a:prstGeom prst="rect">
            <a:avLst/>
          </a:prstGeom>
          <a:noFill/>
          <a:extLst>
            <a:ext uri="{909E8E84-426E-40DD-AFC4-6F175D3DCCD1}">
              <a14:hiddenFill xmlns:a14="http://schemas.microsoft.com/office/drawing/2010/main">
                <a:solidFill>
                  <a:srgbClr val="FFFFFF"/>
                </a:solidFill>
              </a14:hiddenFill>
            </a:ext>
          </a:extLst>
        </p:spPr>
      </p:pic>
      <p:sp>
        <p:nvSpPr>
          <p:cNvPr id="9" name="Título 1">
            <a:extLst>
              <a:ext uri="{FF2B5EF4-FFF2-40B4-BE49-F238E27FC236}">
                <a16:creationId xmlns:a16="http://schemas.microsoft.com/office/drawing/2014/main" id="{BAC11050-34CC-716D-9600-6B057E38E289}"/>
              </a:ext>
            </a:extLst>
          </p:cNvPr>
          <p:cNvSpPr txBox="1">
            <a:spLocks/>
          </p:cNvSpPr>
          <p:nvPr/>
        </p:nvSpPr>
        <p:spPr>
          <a:xfrm>
            <a:off x="4561498" y="145303"/>
            <a:ext cx="6220441" cy="845689"/>
          </a:xfrm>
          <a:prstGeom prst="rect">
            <a:avLst/>
          </a:prstGeom>
          <a:solidFill>
            <a:schemeClr val="tx1">
              <a:lumMod val="65000"/>
              <a:lumOff val="3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Montserrat SemiBold"/>
              <a:buNone/>
              <a:defRPr sz="4800" b="0" i="0" u="none" strike="noStrike" cap="none">
                <a:solidFill>
                  <a:schemeClr val="lt1"/>
                </a:solidFill>
                <a:latin typeface="Montserrat SemiBold"/>
                <a:ea typeface="Montserrat SemiBold"/>
                <a:cs typeface="Montserrat SemiBold"/>
                <a:sym typeface="Montserrat SemiBold"/>
              </a:defRPr>
            </a:lvl1pPr>
            <a:lvl2pPr marR="0" lvl="1"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2pPr>
            <a:lvl3pPr marR="0" lvl="2"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3pPr>
            <a:lvl4pPr marR="0" lvl="3"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4pPr>
            <a:lvl5pPr marR="0" lvl="4"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5pPr>
            <a:lvl6pPr marR="0" lvl="5"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6pPr>
            <a:lvl7pPr marR="0" lvl="6"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7pPr>
            <a:lvl8pPr marR="0" lvl="7"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8pPr>
            <a:lvl9pPr marR="0" lvl="8"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9pPr>
          </a:lstStyle>
          <a:p>
            <a:pPr algn="ctr">
              <a:lnSpc>
                <a:spcPts val="7279"/>
              </a:lnSpc>
            </a:pPr>
            <a:r>
              <a:rPr lang="en-US" sz="3600" dirty="0">
                <a:sym typeface="Open Sans Bold"/>
              </a:rPr>
              <a:t>Caso Patricio</a:t>
            </a:r>
          </a:p>
        </p:txBody>
      </p:sp>
      <p:sp>
        <p:nvSpPr>
          <p:cNvPr id="10" name="CuadroTexto 9">
            <a:extLst>
              <a:ext uri="{FF2B5EF4-FFF2-40B4-BE49-F238E27FC236}">
                <a16:creationId xmlns:a16="http://schemas.microsoft.com/office/drawing/2014/main" id="{65CCAE92-B2E9-A5D3-97CE-7302085F675C}"/>
              </a:ext>
            </a:extLst>
          </p:cNvPr>
          <p:cNvSpPr txBox="1"/>
          <p:nvPr/>
        </p:nvSpPr>
        <p:spPr>
          <a:xfrm>
            <a:off x="4561498" y="3650614"/>
            <a:ext cx="5255259" cy="757130"/>
          </a:xfrm>
          <a:prstGeom prst="rect">
            <a:avLst/>
          </a:prstGeom>
          <a:noFill/>
        </p:spPr>
        <p:txBody>
          <a:bodyPr wrap="square">
            <a:spAutoFit/>
          </a:bodyPr>
          <a:lstStyle/>
          <a:p>
            <a:pPr>
              <a:lnSpc>
                <a:spcPct val="90000"/>
              </a:lnSpc>
              <a:buSzPts val="5200"/>
            </a:pPr>
            <a:r>
              <a:rPr lang="es-CL" sz="2400" dirty="0">
                <a:solidFill>
                  <a:srgbClr val="7030A0"/>
                </a:solidFill>
                <a:latin typeface="Montserrat SemiBold"/>
              </a:rPr>
              <a:t>¿Qué debe hacer en este caso?</a:t>
            </a:r>
          </a:p>
          <a:p>
            <a:pPr lvl="0">
              <a:lnSpc>
                <a:spcPct val="90000"/>
              </a:lnSpc>
              <a:buSzPts val="5200"/>
            </a:pPr>
            <a:endParaRPr lang="es-CL" sz="2400" dirty="0">
              <a:solidFill>
                <a:srgbClr val="7030A0"/>
              </a:solidFill>
              <a:latin typeface="Montserrat SemiBold"/>
              <a:sym typeface="Montserrat SemiBold"/>
            </a:endParaRPr>
          </a:p>
        </p:txBody>
      </p:sp>
    </p:spTree>
    <p:extLst>
      <p:ext uri="{BB962C8B-B14F-4D97-AF65-F5344CB8AC3E}">
        <p14:creationId xmlns:p14="http://schemas.microsoft.com/office/powerpoint/2010/main" val="338710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7" name="Google Shape;588;p55">
            <a:extLst>
              <a:ext uri="{FF2B5EF4-FFF2-40B4-BE49-F238E27FC236}">
                <a16:creationId xmlns:a16="http://schemas.microsoft.com/office/drawing/2014/main" id="{EDBB8534-5A86-DA7A-FF53-57F669097F06}"/>
              </a:ext>
            </a:extLst>
          </p:cNvPr>
          <p:cNvSpPr/>
          <p:nvPr/>
        </p:nvSpPr>
        <p:spPr>
          <a:xfrm>
            <a:off x="8958943" y="0"/>
            <a:ext cx="3206021" cy="3660010"/>
          </a:xfrm>
          <a:prstGeom prst="rect">
            <a:avLst/>
          </a:prstGeom>
          <a:solidFill>
            <a:srgbClr val="185FA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sp>
        <p:nvSpPr>
          <p:cNvPr id="192" name="Google Shape;192;p35">
            <a:hlinkClick r:id="" action="ppaction://hlinkshowjump?jump=previousslide"/>
          </p:cNvPr>
          <p:cNvSpPr/>
          <p:nvPr/>
        </p:nvSpPr>
        <p:spPr>
          <a:xfrm rot="-5400000">
            <a:off x="5702051" y="6244367"/>
            <a:ext cx="201600" cy="174000"/>
          </a:xfrm>
          <a:prstGeom prst="triangle">
            <a:avLst>
              <a:gd name="adj" fmla="val 50000"/>
            </a:avLst>
          </a:prstGeom>
          <a:noFill/>
          <a:ln w="19050" cap="flat" cmpd="sng">
            <a:solidFill>
              <a:schemeClr val="accent1"/>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93" name="Google Shape;193;p35">
            <a:hlinkClick r:id="" action="ppaction://hlinkshowjump?jump=nextslide"/>
          </p:cNvPr>
          <p:cNvSpPr/>
          <p:nvPr/>
        </p:nvSpPr>
        <p:spPr>
          <a:xfrm rot="5400000">
            <a:off x="6288351" y="6244233"/>
            <a:ext cx="201600" cy="174000"/>
          </a:xfrm>
          <a:prstGeom prst="triangle">
            <a:avLst>
              <a:gd name="adj" fmla="val 50000"/>
            </a:avLst>
          </a:prstGeom>
          <a:noFill/>
          <a:ln w="19050" cap="flat" cmpd="sng">
            <a:solidFill>
              <a:schemeClr val="accent1"/>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3" name="Google Shape;44;p3">
            <a:extLst>
              <a:ext uri="{FF2B5EF4-FFF2-40B4-BE49-F238E27FC236}">
                <a16:creationId xmlns:a16="http://schemas.microsoft.com/office/drawing/2014/main" id="{4D56D2A9-DA9E-CC38-5C5E-3B0CED160900}"/>
              </a:ext>
            </a:extLst>
          </p:cNvPr>
          <p:cNvSpPr txBox="1">
            <a:spLocks/>
          </p:cNvSpPr>
          <p:nvPr/>
        </p:nvSpPr>
        <p:spPr>
          <a:xfrm>
            <a:off x="10891200" y="6139200"/>
            <a:ext cx="340800" cy="2908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9p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s-CL" sz="1067" b="1" i="0" u="none" strike="noStrike" kern="0" cap="none" spc="0" normalizeH="0" baseline="0" noProof="0">
                <a:ln>
                  <a:noFill/>
                </a:ln>
                <a:solidFill>
                  <a:srgbClr val="000000"/>
                </a:solidFill>
                <a:effectLst/>
                <a:uLnTx/>
                <a:uFillTx/>
                <a:latin typeface="Arial"/>
                <a:cs typeface="Arial"/>
                <a:sym typeface="Arial"/>
              </a:rPr>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t>5</a:t>
            </a:fld>
            <a:endParaRPr kumimoji="0" lang="es-CL" sz="1333" b="1" i="0" u="none" strike="noStrike" kern="0" cap="none" spc="0" normalizeH="0" baseline="0" noProof="0">
              <a:ln>
                <a:noFill/>
              </a:ln>
              <a:solidFill>
                <a:srgbClr val="000000"/>
              </a:solidFill>
              <a:effectLst/>
              <a:uLnTx/>
              <a:uFillTx/>
              <a:latin typeface="Arial"/>
              <a:cs typeface="Arial"/>
              <a:sym typeface="Arial"/>
            </a:endParaRPr>
          </a:p>
        </p:txBody>
      </p:sp>
      <p:sp>
        <p:nvSpPr>
          <p:cNvPr id="4" name="Google Shape;45;p3">
            <a:extLst>
              <a:ext uri="{FF2B5EF4-FFF2-40B4-BE49-F238E27FC236}">
                <a16:creationId xmlns:a16="http://schemas.microsoft.com/office/drawing/2014/main" id="{FD98D300-56E6-73F9-158B-AEE692A22592}"/>
              </a:ext>
            </a:extLst>
          </p:cNvPr>
          <p:cNvSpPr/>
          <p:nvPr/>
        </p:nvSpPr>
        <p:spPr>
          <a:xfrm>
            <a:off x="10893200" y="6496700"/>
            <a:ext cx="336800" cy="374400"/>
          </a:xfrm>
          <a:prstGeom prst="rect">
            <a:avLst/>
          </a:pr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 name="CuadroTexto 1">
            <a:extLst>
              <a:ext uri="{FF2B5EF4-FFF2-40B4-BE49-F238E27FC236}">
                <a16:creationId xmlns:a16="http://schemas.microsoft.com/office/drawing/2014/main" id="{0BA47175-FD75-8D51-9B7F-41A796FCFC98}"/>
              </a:ext>
            </a:extLst>
          </p:cNvPr>
          <p:cNvSpPr txBox="1"/>
          <p:nvPr/>
        </p:nvSpPr>
        <p:spPr>
          <a:xfrm>
            <a:off x="415456" y="1696560"/>
            <a:ext cx="7368152" cy="4278094"/>
          </a:xfrm>
          <a:prstGeom prst="rect">
            <a:avLst/>
          </a:prstGeom>
          <a:noFill/>
        </p:spPr>
        <p:txBody>
          <a:bodyPr wrap="square" rtlCol="0">
            <a:spAutoFit/>
          </a:bodyPr>
          <a:lstStyle/>
          <a:p>
            <a:pPr algn="just"/>
            <a:r>
              <a:rPr lang="es-CL" sz="1600" b="1" dirty="0">
                <a:solidFill>
                  <a:schemeClr val="tx1">
                    <a:lumMod val="75000"/>
                    <a:lumOff val="25000"/>
                  </a:schemeClr>
                </a:solidFill>
                <a:highlight>
                  <a:srgbClr val="FFFFFF"/>
                </a:highlight>
                <a:latin typeface="Poppins"/>
              </a:rPr>
              <a:t>Situación:</a:t>
            </a:r>
          </a:p>
          <a:p>
            <a:pPr algn="just"/>
            <a:r>
              <a:rPr lang="es-CL" sz="1600" dirty="0">
                <a:solidFill>
                  <a:schemeClr val="tx1">
                    <a:lumMod val="75000"/>
                    <a:lumOff val="25000"/>
                  </a:schemeClr>
                </a:solidFill>
                <a:highlight>
                  <a:srgbClr val="FFFFFF"/>
                </a:highlight>
                <a:latin typeface="Poppins"/>
              </a:rPr>
              <a:t> </a:t>
            </a:r>
          </a:p>
          <a:p>
            <a:pPr algn="just"/>
            <a:r>
              <a:rPr lang="es-CL" sz="1600" dirty="0">
                <a:solidFill>
                  <a:schemeClr val="tx1">
                    <a:lumMod val="75000"/>
                    <a:lumOff val="25000"/>
                  </a:schemeClr>
                </a:solidFill>
                <a:highlight>
                  <a:srgbClr val="FFFFFF"/>
                </a:highlight>
                <a:latin typeface="Poppins"/>
              </a:rPr>
              <a:t>Mi nombre es Analía y deseo consultarles acerca de lo que me está pasando en mi trabajo. Si bien mi marido me dice que haga una denuncia por acoso laboral, yo prefiero consultar, ya que no sé si es así o no.</a:t>
            </a:r>
          </a:p>
          <a:p>
            <a:pPr algn="just"/>
            <a:r>
              <a:rPr lang="es-CL" sz="1600" dirty="0">
                <a:solidFill>
                  <a:schemeClr val="tx1">
                    <a:lumMod val="75000"/>
                    <a:lumOff val="25000"/>
                  </a:schemeClr>
                </a:solidFill>
                <a:highlight>
                  <a:srgbClr val="FFFFFF"/>
                </a:highlight>
                <a:latin typeface="Poppins"/>
              </a:rPr>
              <a:t> </a:t>
            </a:r>
          </a:p>
          <a:p>
            <a:pPr algn="just"/>
            <a:r>
              <a:rPr lang="es-CL" sz="1600" dirty="0">
                <a:solidFill>
                  <a:schemeClr val="tx1">
                    <a:lumMod val="75000"/>
                    <a:lumOff val="25000"/>
                  </a:schemeClr>
                </a:solidFill>
                <a:highlight>
                  <a:srgbClr val="FFFFFF"/>
                </a:highlight>
                <a:latin typeface="Poppins"/>
              </a:rPr>
              <a:t>Me desempeño como Secretaria, y desde noviembre pasado, que me cambiaron de jefe, vengo sufriendo una serie de problemas con él. Si bien yo tengo una categoría jerárquica muy baja en el departamento de higiene y seguridad donde trabajó desde el año 2004, y me encuentro estudiando la carrera de técnico en prevención de Riesgos, y participo de cursos, seminarios y talleres respecto de esa temática, a la llegada de este nuevo jefe, pasé de ser el asistente ejecutivo del departamento, a realizar tareas solamente de recepción y egreso del correo y a atender el teléfono, sin posibilidad de resolución, solamente puedo resolver cuando mi jefe no está en la oficina.</a:t>
            </a:r>
          </a:p>
        </p:txBody>
      </p:sp>
      <p:pic>
        <p:nvPicPr>
          <p:cNvPr id="5" name="Imagen 4">
            <a:extLst>
              <a:ext uri="{FF2B5EF4-FFF2-40B4-BE49-F238E27FC236}">
                <a16:creationId xmlns:a16="http://schemas.microsoft.com/office/drawing/2014/main" id="{F5BB2E44-5FA2-ED44-2898-8C1496D99B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7225" y="5078282"/>
            <a:ext cx="2443688" cy="1060918"/>
          </a:xfrm>
          <a:prstGeom prst="rect">
            <a:avLst/>
          </a:prstGeom>
        </p:spPr>
      </p:pic>
      <p:sp>
        <p:nvSpPr>
          <p:cNvPr id="8" name="Título 1">
            <a:extLst>
              <a:ext uri="{FF2B5EF4-FFF2-40B4-BE49-F238E27FC236}">
                <a16:creationId xmlns:a16="http://schemas.microsoft.com/office/drawing/2014/main" id="{DE919B53-D1F3-8977-1151-D766F1CD3257}"/>
              </a:ext>
            </a:extLst>
          </p:cNvPr>
          <p:cNvSpPr txBox="1">
            <a:spLocks/>
          </p:cNvSpPr>
          <p:nvPr/>
        </p:nvSpPr>
        <p:spPr>
          <a:xfrm>
            <a:off x="415456" y="176550"/>
            <a:ext cx="7000868" cy="845689"/>
          </a:xfrm>
          <a:prstGeom prst="rect">
            <a:avLst/>
          </a:prstGeom>
          <a:solidFill>
            <a:schemeClr val="tx1">
              <a:lumMod val="65000"/>
              <a:lumOff val="3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Montserrat SemiBold"/>
              <a:buNone/>
              <a:defRPr sz="4800" b="0" i="0" u="none" strike="noStrike" cap="none">
                <a:solidFill>
                  <a:schemeClr val="lt1"/>
                </a:solidFill>
                <a:latin typeface="Montserrat SemiBold"/>
                <a:ea typeface="Montserrat SemiBold"/>
                <a:cs typeface="Montserrat SemiBold"/>
                <a:sym typeface="Montserrat SemiBold"/>
              </a:defRPr>
            </a:lvl1pPr>
            <a:lvl2pPr marR="0" lvl="1"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2pPr>
            <a:lvl3pPr marR="0" lvl="2"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3pPr>
            <a:lvl4pPr marR="0" lvl="3"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4pPr>
            <a:lvl5pPr marR="0" lvl="4"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5pPr>
            <a:lvl6pPr marR="0" lvl="5"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6pPr>
            <a:lvl7pPr marR="0" lvl="6"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7pPr>
            <a:lvl8pPr marR="0" lvl="7"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8pPr>
            <a:lvl9pPr marR="0" lvl="8"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9pPr>
          </a:lstStyle>
          <a:p>
            <a:pPr algn="ctr">
              <a:lnSpc>
                <a:spcPts val="7279"/>
              </a:lnSpc>
            </a:pPr>
            <a:r>
              <a:rPr lang="en-US" sz="3600" dirty="0">
                <a:sym typeface="Open Sans Bold"/>
              </a:rPr>
              <a:t>Caso 2 </a:t>
            </a:r>
            <a:r>
              <a:rPr lang="en-US" sz="3600" dirty="0" err="1">
                <a:sym typeface="Open Sans Bold"/>
              </a:rPr>
              <a:t>Ayudemos</a:t>
            </a:r>
            <a:r>
              <a:rPr lang="en-US" sz="3600" dirty="0">
                <a:sym typeface="Open Sans Bold"/>
              </a:rPr>
              <a:t> a </a:t>
            </a:r>
            <a:r>
              <a:rPr lang="en-US" sz="3600" dirty="0" err="1">
                <a:sym typeface="Open Sans Bold"/>
              </a:rPr>
              <a:t>Analía</a:t>
            </a:r>
            <a:endParaRPr lang="en-US" sz="3600" dirty="0">
              <a:sym typeface="Open Sans Bold"/>
            </a:endParaRPr>
          </a:p>
        </p:txBody>
      </p:sp>
      <p:pic>
        <p:nvPicPr>
          <p:cNvPr id="3074" name="Picture 2" descr="Ingeniero sonriente de tiro medio con tableta">
            <a:extLst>
              <a:ext uri="{FF2B5EF4-FFF2-40B4-BE49-F238E27FC236}">
                <a16:creationId xmlns:a16="http://schemas.microsoft.com/office/drawing/2014/main" id="{ECCEF309-1669-FB99-2C80-32150EA7A4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0711" y="176550"/>
            <a:ext cx="2927960" cy="43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63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6">
          <a:extLst>
            <a:ext uri="{FF2B5EF4-FFF2-40B4-BE49-F238E27FC236}">
              <a16:creationId xmlns:a16="http://schemas.microsoft.com/office/drawing/2014/main" id="{3EBD7866-1CB0-2C18-B16E-037053AC29BD}"/>
            </a:ext>
          </a:extLst>
        </p:cNvPr>
        <p:cNvGrpSpPr/>
        <p:nvPr/>
      </p:nvGrpSpPr>
      <p:grpSpPr>
        <a:xfrm>
          <a:off x="0" y="0"/>
          <a:ext cx="0" cy="0"/>
          <a:chOff x="0" y="0"/>
          <a:chExt cx="0" cy="0"/>
        </a:xfrm>
      </p:grpSpPr>
      <p:sp>
        <p:nvSpPr>
          <p:cNvPr id="7" name="Google Shape;588;p55">
            <a:extLst>
              <a:ext uri="{FF2B5EF4-FFF2-40B4-BE49-F238E27FC236}">
                <a16:creationId xmlns:a16="http://schemas.microsoft.com/office/drawing/2014/main" id="{E36B612B-2C56-590A-9A4C-259DE9F56403}"/>
              </a:ext>
            </a:extLst>
          </p:cNvPr>
          <p:cNvSpPr/>
          <p:nvPr/>
        </p:nvSpPr>
        <p:spPr>
          <a:xfrm>
            <a:off x="8958943" y="0"/>
            <a:ext cx="3206021" cy="3660010"/>
          </a:xfrm>
          <a:prstGeom prst="rect">
            <a:avLst/>
          </a:prstGeom>
          <a:solidFill>
            <a:srgbClr val="185FA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sp>
        <p:nvSpPr>
          <p:cNvPr id="192" name="Google Shape;192;p35">
            <a:hlinkClick r:id="" action="ppaction://hlinkshowjump?jump=previousslide"/>
            <a:extLst>
              <a:ext uri="{FF2B5EF4-FFF2-40B4-BE49-F238E27FC236}">
                <a16:creationId xmlns:a16="http://schemas.microsoft.com/office/drawing/2014/main" id="{28753708-16B9-AF6E-4454-4D65F244C4D4}"/>
              </a:ext>
            </a:extLst>
          </p:cNvPr>
          <p:cNvSpPr/>
          <p:nvPr/>
        </p:nvSpPr>
        <p:spPr>
          <a:xfrm rot="-5400000">
            <a:off x="5702051" y="6244367"/>
            <a:ext cx="201600" cy="174000"/>
          </a:xfrm>
          <a:prstGeom prst="triangle">
            <a:avLst>
              <a:gd name="adj" fmla="val 50000"/>
            </a:avLst>
          </a:prstGeom>
          <a:noFill/>
          <a:ln w="19050" cap="flat" cmpd="sng">
            <a:solidFill>
              <a:schemeClr val="accent1"/>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93" name="Google Shape;193;p35">
            <a:hlinkClick r:id="" action="ppaction://hlinkshowjump?jump=nextslide"/>
            <a:extLst>
              <a:ext uri="{FF2B5EF4-FFF2-40B4-BE49-F238E27FC236}">
                <a16:creationId xmlns:a16="http://schemas.microsoft.com/office/drawing/2014/main" id="{6A241401-016C-4968-B99B-14DE33EF2658}"/>
              </a:ext>
            </a:extLst>
          </p:cNvPr>
          <p:cNvSpPr/>
          <p:nvPr/>
        </p:nvSpPr>
        <p:spPr>
          <a:xfrm rot="5400000">
            <a:off x="6288351" y="6244233"/>
            <a:ext cx="201600" cy="174000"/>
          </a:xfrm>
          <a:prstGeom prst="triangle">
            <a:avLst>
              <a:gd name="adj" fmla="val 50000"/>
            </a:avLst>
          </a:prstGeom>
          <a:noFill/>
          <a:ln w="19050" cap="flat" cmpd="sng">
            <a:solidFill>
              <a:schemeClr val="accent1"/>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3" name="Google Shape;44;p3">
            <a:extLst>
              <a:ext uri="{FF2B5EF4-FFF2-40B4-BE49-F238E27FC236}">
                <a16:creationId xmlns:a16="http://schemas.microsoft.com/office/drawing/2014/main" id="{463F30DC-7271-4D4C-617F-8F3E377C574B}"/>
              </a:ext>
            </a:extLst>
          </p:cNvPr>
          <p:cNvSpPr txBox="1">
            <a:spLocks/>
          </p:cNvSpPr>
          <p:nvPr/>
        </p:nvSpPr>
        <p:spPr>
          <a:xfrm>
            <a:off x="10891200" y="6139200"/>
            <a:ext cx="340800" cy="2908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9p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s-CL" sz="1067" b="1" i="0" u="none" strike="noStrike" kern="0" cap="none" spc="0" normalizeH="0" baseline="0" noProof="0">
                <a:ln>
                  <a:noFill/>
                </a:ln>
                <a:solidFill>
                  <a:srgbClr val="000000"/>
                </a:solidFill>
                <a:effectLst/>
                <a:uLnTx/>
                <a:uFillTx/>
                <a:latin typeface="Arial"/>
                <a:cs typeface="Arial"/>
                <a:sym typeface="Arial"/>
              </a:rPr>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t>6</a:t>
            </a:fld>
            <a:endParaRPr kumimoji="0" lang="es-CL" sz="1333" b="1" i="0" u="none" strike="noStrike" kern="0" cap="none" spc="0" normalizeH="0" baseline="0" noProof="0">
              <a:ln>
                <a:noFill/>
              </a:ln>
              <a:solidFill>
                <a:srgbClr val="000000"/>
              </a:solidFill>
              <a:effectLst/>
              <a:uLnTx/>
              <a:uFillTx/>
              <a:latin typeface="Arial"/>
              <a:cs typeface="Arial"/>
              <a:sym typeface="Arial"/>
            </a:endParaRPr>
          </a:p>
        </p:txBody>
      </p:sp>
      <p:sp>
        <p:nvSpPr>
          <p:cNvPr id="4" name="Google Shape;45;p3">
            <a:extLst>
              <a:ext uri="{FF2B5EF4-FFF2-40B4-BE49-F238E27FC236}">
                <a16:creationId xmlns:a16="http://schemas.microsoft.com/office/drawing/2014/main" id="{0A736691-9DDA-06A7-7932-A7AAEF97D847}"/>
              </a:ext>
            </a:extLst>
          </p:cNvPr>
          <p:cNvSpPr/>
          <p:nvPr/>
        </p:nvSpPr>
        <p:spPr>
          <a:xfrm>
            <a:off x="10893200" y="6496700"/>
            <a:ext cx="336800" cy="374400"/>
          </a:xfrm>
          <a:prstGeom prst="rect">
            <a:avLst/>
          </a:pr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 name="CuadroTexto 1">
            <a:extLst>
              <a:ext uri="{FF2B5EF4-FFF2-40B4-BE49-F238E27FC236}">
                <a16:creationId xmlns:a16="http://schemas.microsoft.com/office/drawing/2014/main" id="{9A41D7EA-0923-FA6E-A872-E1FF0B6AD268}"/>
              </a:ext>
            </a:extLst>
          </p:cNvPr>
          <p:cNvSpPr txBox="1"/>
          <p:nvPr/>
        </p:nvSpPr>
        <p:spPr>
          <a:xfrm>
            <a:off x="468298" y="1718886"/>
            <a:ext cx="7131668" cy="4093428"/>
          </a:xfrm>
          <a:prstGeom prst="rect">
            <a:avLst/>
          </a:prstGeom>
          <a:noFill/>
        </p:spPr>
        <p:txBody>
          <a:bodyPr wrap="square" rtlCol="0">
            <a:spAutoFit/>
          </a:bodyPr>
          <a:lstStyle/>
          <a:p>
            <a:pPr algn="just"/>
            <a:r>
              <a:rPr lang="es-CL" sz="1600" dirty="0">
                <a:solidFill>
                  <a:schemeClr val="tx1">
                    <a:lumMod val="75000"/>
                    <a:lumOff val="25000"/>
                  </a:schemeClr>
                </a:solidFill>
                <a:highlight>
                  <a:srgbClr val="FFFFFF"/>
                </a:highlight>
                <a:latin typeface="Poppins"/>
              </a:rPr>
              <a:t>Sinceramente, me siento desplazada. No me autorizó a asistir a las jornadas de la Superintendencia de Riesgos del Trabajo, le molesta que me quede en la oficina una hora de más todos los días, esperando que mi hija salga del colegio (yo me quedo ahí, pero igual sigo atendiendo el teléfono), le molesta que me pida hora al médico para mí o por mi familia. Dice que cuando salgo a hacer un trámite durante mi jornada laboral, es un tipo de concesión que él no tolera dar, pero lamentablemente hay cosas que se deben hacer en ese horario y dice que para eso me debo pedir el día y solamente si él me lo autoriza.</a:t>
            </a:r>
          </a:p>
          <a:p>
            <a:pPr algn="just"/>
            <a:r>
              <a:rPr lang="es-CL" sz="1600" dirty="0">
                <a:solidFill>
                  <a:schemeClr val="tx1">
                    <a:lumMod val="75000"/>
                    <a:lumOff val="25000"/>
                  </a:schemeClr>
                </a:solidFill>
                <a:highlight>
                  <a:srgbClr val="FFFFFF"/>
                </a:highlight>
                <a:latin typeface="Poppins"/>
              </a:rPr>
              <a:t> </a:t>
            </a:r>
          </a:p>
          <a:p>
            <a:pPr algn="just"/>
            <a:r>
              <a:rPr lang="es-CL" sz="1600" dirty="0">
                <a:solidFill>
                  <a:schemeClr val="tx1">
                    <a:lumMod val="75000"/>
                    <a:lumOff val="25000"/>
                  </a:schemeClr>
                </a:solidFill>
                <a:highlight>
                  <a:srgbClr val="FFFFFF"/>
                </a:highlight>
                <a:latin typeface="Poppins"/>
              </a:rPr>
              <a:t>Le he planteado esto que me pasa, y me dijo que él es el jefe y que si no me gusta la manera de trabajar de él, que me pida el pase a otro sector. Pero yo no quiero irme.</a:t>
            </a:r>
          </a:p>
          <a:p>
            <a:pPr algn="just"/>
            <a:r>
              <a:rPr lang="es-CL" dirty="0">
                <a:solidFill>
                  <a:schemeClr val="tx1">
                    <a:lumMod val="75000"/>
                    <a:lumOff val="25000"/>
                  </a:schemeClr>
                </a:solidFill>
                <a:highlight>
                  <a:srgbClr val="FFFFFF"/>
                </a:highlight>
                <a:latin typeface="Poppins"/>
              </a:rPr>
              <a:t> </a:t>
            </a:r>
          </a:p>
          <a:p>
            <a:pPr algn="just"/>
            <a:endParaRPr lang="es-CL" dirty="0">
              <a:highlight>
                <a:srgbClr val="FFFFFF"/>
              </a:highlight>
            </a:endParaRPr>
          </a:p>
        </p:txBody>
      </p:sp>
      <p:pic>
        <p:nvPicPr>
          <p:cNvPr id="5" name="Imagen 4">
            <a:extLst>
              <a:ext uri="{FF2B5EF4-FFF2-40B4-BE49-F238E27FC236}">
                <a16:creationId xmlns:a16="http://schemas.microsoft.com/office/drawing/2014/main" id="{72E0BF3B-A200-33A4-30EF-8FD11786C7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7225" y="5078282"/>
            <a:ext cx="2443688" cy="1060918"/>
          </a:xfrm>
          <a:prstGeom prst="rect">
            <a:avLst/>
          </a:prstGeom>
        </p:spPr>
      </p:pic>
      <p:sp>
        <p:nvSpPr>
          <p:cNvPr id="8" name="Título 1">
            <a:extLst>
              <a:ext uri="{FF2B5EF4-FFF2-40B4-BE49-F238E27FC236}">
                <a16:creationId xmlns:a16="http://schemas.microsoft.com/office/drawing/2014/main" id="{DA904AE9-28E2-FC44-659D-65F9B195A97E}"/>
              </a:ext>
            </a:extLst>
          </p:cNvPr>
          <p:cNvSpPr txBox="1">
            <a:spLocks/>
          </p:cNvSpPr>
          <p:nvPr/>
        </p:nvSpPr>
        <p:spPr>
          <a:xfrm>
            <a:off x="599098" y="187111"/>
            <a:ext cx="7000868" cy="845689"/>
          </a:xfrm>
          <a:prstGeom prst="rect">
            <a:avLst/>
          </a:prstGeom>
          <a:solidFill>
            <a:schemeClr val="tx1">
              <a:lumMod val="65000"/>
              <a:lumOff val="3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Montserrat SemiBold"/>
              <a:buNone/>
              <a:defRPr sz="4800" b="0" i="0" u="none" strike="noStrike" cap="none">
                <a:solidFill>
                  <a:schemeClr val="lt1"/>
                </a:solidFill>
                <a:latin typeface="Montserrat SemiBold"/>
                <a:ea typeface="Montserrat SemiBold"/>
                <a:cs typeface="Montserrat SemiBold"/>
                <a:sym typeface="Montserrat SemiBold"/>
              </a:defRPr>
            </a:lvl1pPr>
            <a:lvl2pPr marR="0" lvl="1"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2pPr>
            <a:lvl3pPr marR="0" lvl="2"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3pPr>
            <a:lvl4pPr marR="0" lvl="3"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4pPr>
            <a:lvl5pPr marR="0" lvl="4"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5pPr>
            <a:lvl6pPr marR="0" lvl="5"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6pPr>
            <a:lvl7pPr marR="0" lvl="6"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7pPr>
            <a:lvl8pPr marR="0" lvl="7"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8pPr>
            <a:lvl9pPr marR="0" lvl="8"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9pPr>
          </a:lstStyle>
          <a:p>
            <a:pPr algn="ctr">
              <a:lnSpc>
                <a:spcPts val="7279"/>
              </a:lnSpc>
            </a:pPr>
            <a:r>
              <a:rPr lang="en-US" sz="3600" dirty="0">
                <a:sym typeface="Open Sans Bold"/>
              </a:rPr>
              <a:t>Caso 2 </a:t>
            </a:r>
            <a:r>
              <a:rPr lang="en-US" sz="3600" dirty="0" err="1">
                <a:sym typeface="Open Sans Bold"/>
              </a:rPr>
              <a:t>Ayudemos</a:t>
            </a:r>
            <a:r>
              <a:rPr lang="en-US" sz="3600" dirty="0">
                <a:sym typeface="Open Sans Bold"/>
              </a:rPr>
              <a:t> a </a:t>
            </a:r>
            <a:r>
              <a:rPr lang="en-US" sz="3600" dirty="0" err="1">
                <a:sym typeface="Open Sans Bold"/>
              </a:rPr>
              <a:t>Analía</a:t>
            </a:r>
            <a:endParaRPr lang="en-US" sz="3600" dirty="0">
              <a:sym typeface="Open Sans Bold"/>
            </a:endParaRPr>
          </a:p>
        </p:txBody>
      </p:sp>
      <p:pic>
        <p:nvPicPr>
          <p:cNvPr id="3074" name="Picture 2" descr="Ingeniero sonriente de tiro medio con tableta">
            <a:extLst>
              <a:ext uri="{FF2B5EF4-FFF2-40B4-BE49-F238E27FC236}">
                <a16:creationId xmlns:a16="http://schemas.microsoft.com/office/drawing/2014/main" id="{AFDA53F3-ACB4-5EFE-92BC-C89BCD5CC4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0711" y="176550"/>
            <a:ext cx="2927960" cy="43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74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6">
          <a:extLst>
            <a:ext uri="{FF2B5EF4-FFF2-40B4-BE49-F238E27FC236}">
              <a16:creationId xmlns:a16="http://schemas.microsoft.com/office/drawing/2014/main" id="{9C997607-C1B5-E6B1-19B3-6EC08F5FEC3C}"/>
            </a:ext>
          </a:extLst>
        </p:cNvPr>
        <p:cNvGrpSpPr/>
        <p:nvPr/>
      </p:nvGrpSpPr>
      <p:grpSpPr>
        <a:xfrm>
          <a:off x="0" y="0"/>
          <a:ext cx="0" cy="0"/>
          <a:chOff x="0" y="0"/>
          <a:chExt cx="0" cy="0"/>
        </a:xfrm>
      </p:grpSpPr>
      <p:sp>
        <p:nvSpPr>
          <p:cNvPr id="7" name="Google Shape;588;p55">
            <a:extLst>
              <a:ext uri="{FF2B5EF4-FFF2-40B4-BE49-F238E27FC236}">
                <a16:creationId xmlns:a16="http://schemas.microsoft.com/office/drawing/2014/main" id="{1A9661D9-DACC-3577-4319-AFF16AC2B04F}"/>
              </a:ext>
            </a:extLst>
          </p:cNvPr>
          <p:cNvSpPr/>
          <p:nvPr/>
        </p:nvSpPr>
        <p:spPr>
          <a:xfrm>
            <a:off x="8958943" y="0"/>
            <a:ext cx="3206021" cy="3660010"/>
          </a:xfrm>
          <a:prstGeom prst="rect">
            <a:avLst/>
          </a:prstGeom>
          <a:solidFill>
            <a:srgbClr val="185FA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sp>
        <p:nvSpPr>
          <p:cNvPr id="192" name="Google Shape;192;p35">
            <a:hlinkClick r:id="" action="ppaction://hlinkshowjump?jump=previousslide"/>
            <a:extLst>
              <a:ext uri="{FF2B5EF4-FFF2-40B4-BE49-F238E27FC236}">
                <a16:creationId xmlns:a16="http://schemas.microsoft.com/office/drawing/2014/main" id="{7DE7E422-0112-811D-83EA-E717DF4D2E4F}"/>
              </a:ext>
            </a:extLst>
          </p:cNvPr>
          <p:cNvSpPr/>
          <p:nvPr/>
        </p:nvSpPr>
        <p:spPr>
          <a:xfrm rot="-5400000">
            <a:off x="5702051" y="6244367"/>
            <a:ext cx="201600" cy="174000"/>
          </a:xfrm>
          <a:prstGeom prst="triangle">
            <a:avLst>
              <a:gd name="adj" fmla="val 50000"/>
            </a:avLst>
          </a:prstGeom>
          <a:noFill/>
          <a:ln w="19050" cap="flat" cmpd="sng">
            <a:solidFill>
              <a:schemeClr val="accent1"/>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93" name="Google Shape;193;p35">
            <a:hlinkClick r:id="" action="ppaction://hlinkshowjump?jump=nextslide"/>
            <a:extLst>
              <a:ext uri="{FF2B5EF4-FFF2-40B4-BE49-F238E27FC236}">
                <a16:creationId xmlns:a16="http://schemas.microsoft.com/office/drawing/2014/main" id="{CB54FB82-6F5A-AC85-E89F-2CC918CD4155}"/>
              </a:ext>
            </a:extLst>
          </p:cNvPr>
          <p:cNvSpPr/>
          <p:nvPr/>
        </p:nvSpPr>
        <p:spPr>
          <a:xfrm rot="5400000">
            <a:off x="6288351" y="6244233"/>
            <a:ext cx="201600" cy="174000"/>
          </a:xfrm>
          <a:prstGeom prst="triangle">
            <a:avLst>
              <a:gd name="adj" fmla="val 50000"/>
            </a:avLst>
          </a:prstGeom>
          <a:noFill/>
          <a:ln w="19050" cap="flat" cmpd="sng">
            <a:solidFill>
              <a:schemeClr val="accent1"/>
            </a:solidFill>
            <a:prstDash val="solid"/>
            <a:miter lim="8000"/>
            <a:headEnd type="none" w="sm" len="sm"/>
            <a:tailEnd type="none" w="sm" len="sm"/>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3" name="Google Shape;44;p3">
            <a:extLst>
              <a:ext uri="{FF2B5EF4-FFF2-40B4-BE49-F238E27FC236}">
                <a16:creationId xmlns:a16="http://schemas.microsoft.com/office/drawing/2014/main" id="{2B5B1C5A-0FAF-CB6B-1AB6-B339E1510653}"/>
              </a:ext>
            </a:extLst>
          </p:cNvPr>
          <p:cNvSpPr txBox="1">
            <a:spLocks/>
          </p:cNvSpPr>
          <p:nvPr/>
        </p:nvSpPr>
        <p:spPr>
          <a:xfrm>
            <a:off x="10891200" y="6139200"/>
            <a:ext cx="340800" cy="2908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buNone/>
              <a:defRPr sz="800" b="1" i="0" u="none" strike="noStrike" cap="none">
                <a:solidFill>
                  <a:srgbClr val="000000"/>
                </a:solidFill>
                <a:latin typeface="Arial"/>
                <a:ea typeface="Arial"/>
                <a:cs typeface="Arial"/>
                <a:sym typeface="Arial"/>
              </a:defRPr>
            </a:lvl9p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s-CL" sz="1067" b="1" i="0" u="none" strike="noStrike" kern="0" cap="none" spc="0" normalizeH="0" baseline="0" noProof="0">
                <a:ln>
                  <a:noFill/>
                </a:ln>
                <a:solidFill>
                  <a:srgbClr val="000000"/>
                </a:solidFill>
                <a:effectLst/>
                <a:uLnTx/>
                <a:uFillTx/>
                <a:latin typeface="Arial"/>
                <a:cs typeface="Arial"/>
                <a:sym typeface="Arial"/>
              </a:rPr>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t>7</a:t>
            </a:fld>
            <a:endParaRPr kumimoji="0" lang="es-CL" sz="1333" b="1" i="0" u="none" strike="noStrike" kern="0" cap="none" spc="0" normalizeH="0" baseline="0" noProof="0">
              <a:ln>
                <a:noFill/>
              </a:ln>
              <a:solidFill>
                <a:srgbClr val="000000"/>
              </a:solidFill>
              <a:effectLst/>
              <a:uLnTx/>
              <a:uFillTx/>
              <a:latin typeface="Arial"/>
              <a:cs typeface="Arial"/>
              <a:sym typeface="Arial"/>
            </a:endParaRPr>
          </a:p>
        </p:txBody>
      </p:sp>
      <p:sp>
        <p:nvSpPr>
          <p:cNvPr id="4" name="Google Shape;45;p3">
            <a:extLst>
              <a:ext uri="{FF2B5EF4-FFF2-40B4-BE49-F238E27FC236}">
                <a16:creationId xmlns:a16="http://schemas.microsoft.com/office/drawing/2014/main" id="{DAA6BADC-79DA-6FF3-C442-267730C99463}"/>
              </a:ext>
            </a:extLst>
          </p:cNvPr>
          <p:cNvSpPr/>
          <p:nvPr/>
        </p:nvSpPr>
        <p:spPr>
          <a:xfrm>
            <a:off x="10893200" y="6496700"/>
            <a:ext cx="336800" cy="374400"/>
          </a:xfrm>
          <a:prstGeom prst="rect">
            <a:avLst/>
          </a:prstGeom>
          <a:solidFill>
            <a:schemeClr val="accent1"/>
          </a:soli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pic>
        <p:nvPicPr>
          <p:cNvPr id="5" name="Imagen 4">
            <a:extLst>
              <a:ext uri="{FF2B5EF4-FFF2-40B4-BE49-F238E27FC236}">
                <a16:creationId xmlns:a16="http://schemas.microsoft.com/office/drawing/2014/main" id="{029EE6D1-FD31-C846-0D9E-025DACF750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7225" y="5078282"/>
            <a:ext cx="2443688" cy="1060918"/>
          </a:xfrm>
          <a:prstGeom prst="rect">
            <a:avLst/>
          </a:prstGeom>
        </p:spPr>
      </p:pic>
      <p:sp>
        <p:nvSpPr>
          <p:cNvPr id="8" name="Título 1">
            <a:extLst>
              <a:ext uri="{FF2B5EF4-FFF2-40B4-BE49-F238E27FC236}">
                <a16:creationId xmlns:a16="http://schemas.microsoft.com/office/drawing/2014/main" id="{446E8CEE-7274-5B2A-D614-819483769134}"/>
              </a:ext>
            </a:extLst>
          </p:cNvPr>
          <p:cNvSpPr txBox="1">
            <a:spLocks/>
          </p:cNvSpPr>
          <p:nvPr/>
        </p:nvSpPr>
        <p:spPr>
          <a:xfrm>
            <a:off x="599098" y="187111"/>
            <a:ext cx="7000868" cy="845689"/>
          </a:xfrm>
          <a:prstGeom prst="rect">
            <a:avLst/>
          </a:prstGeom>
          <a:solidFill>
            <a:schemeClr val="tx1">
              <a:lumMod val="65000"/>
              <a:lumOff val="3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Montserrat SemiBold"/>
              <a:buNone/>
              <a:defRPr sz="4800" b="0" i="0" u="none" strike="noStrike" cap="none">
                <a:solidFill>
                  <a:schemeClr val="lt1"/>
                </a:solidFill>
                <a:latin typeface="Montserrat SemiBold"/>
                <a:ea typeface="Montserrat SemiBold"/>
                <a:cs typeface="Montserrat SemiBold"/>
                <a:sym typeface="Montserrat SemiBold"/>
              </a:defRPr>
            </a:lvl1pPr>
            <a:lvl2pPr marR="0" lvl="1"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2pPr>
            <a:lvl3pPr marR="0" lvl="2"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3pPr>
            <a:lvl4pPr marR="0" lvl="3"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4pPr>
            <a:lvl5pPr marR="0" lvl="4"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5pPr>
            <a:lvl6pPr marR="0" lvl="5"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6pPr>
            <a:lvl7pPr marR="0" lvl="6"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7pPr>
            <a:lvl8pPr marR="0" lvl="7"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8pPr>
            <a:lvl9pPr marR="0" lvl="8"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9pPr>
          </a:lstStyle>
          <a:p>
            <a:pPr algn="ctr">
              <a:lnSpc>
                <a:spcPts val="7279"/>
              </a:lnSpc>
            </a:pPr>
            <a:r>
              <a:rPr lang="en-US" sz="3600" dirty="0">
                <a:sym typeface="Open Sans Bold"/>
              </a:rPr>
              <a:t>Caso 2 </a:t>
            </a:r>
            <a:r>
              <a:rPr lang="en-US" sz="3600" dirty="0" err="1">
                <a:sym typeface="Open Sans Bold"/>
              </a:rPr>
              <a:t>Ayudemos</a:t>
            </a:r>
            <a:r>
              <a:rPr lang="en-US" sz="3600" dirty="0">
                <a:sym typeface="Open Sans Bold"/>
              </a:rPr>
              <a:t> a </a:t>
            </a:r>
            <a:r>
              <a:rPr lang="en-US" sz="3600" dirty="0" err="1">
                <a:sym typeface="Open Sans Bold"/>
              </a:rPr>
              <a:t>Analía</a:t>
            </a:r>
            <a:endParaRPr lang="en-US" sz="3600" dirty="0">
              <a:sym typeface="Open Sans Bold"/>
            </a:endParaRPr>
          </a:p>
        </p:txBody>
      </p:sp>
      <p:pic>
        <p:nvPicPr>
          <p:cNvPr id="3074" name="Picture 2" descr="Ingeniero sonriente de tiro medio con tableta">
            <a:extLst>
              <a:ext uri="{FF2B5EF4-FFF2-40B4-BE49-F238E27FC236}">
                <a16:creationId xmlns:a16="http://schemas.microsoft.com/office/drawing/2014/main" id="{E7424E05-B4C2-662F-27B6-BEAD845F75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0711" y="176550"/>
            <a:ext cx="2927960" cy="4395450"/>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91D2BAF-133A-6587-1CED-16A3947BE41A}"/>
              </a:ext>
            </a:extLst>
          </p:cNvPr>
          <p:cNvSpPr txBox="1"/>
          <p:nvPr/>
        </p:nvSpPr>
        <p:spPr>
          <a:xfrm>
            <a:off x="528529" y="1582340"/>
            <a:ext cx="7261809" cy="3693319"/>
          </a:xfrm>
          <a:prstGeom prst="rect">
            <a:avLst/>
          </a:prstGeom>
          <a:noFill/>
        </p:spPr>
        <p:txBody>
          <a:bodyPr wrap="square">
            <a:spAutoFit/>
          </a:bodyPr>
          <a:lstStyle/>
          <a:p>
            <a:pPr algn="just"/>
            <a:r>
              <a:rPr lang="es-CL" dirty="0">
                <a:solidFill>
                  <a:schemeClr val="tx1">
                    <a:lumMod val="75000"/>
                    <a:lumOff val="25000"/>
                  </a:schemeClr>
                </a:solidFill>
                <a:highlight>
                  <a:srgbClr val="FFFFFF"/>
                </a:highlight>
                <a:latin typeface="Poppins"/>
              </a:rPr>
              <a:t>Estoy teniendo dificultades gástricas, dolor intenso de cabeza de manera constante, cansancio. Consulté a mi médico de cabecera y me dijo que no tengo nada, que no padezco de ninguna patología... pero de todas formas me siento triste, algo depre... sin ganas de salir de mi casa para venir a trabajar.</a:t>
            </a:r>
          </a:p>
          <a:p>
            <a:pPr algn="just"/>
            <a:r>
              <a:rPr lang="es-CL" dirty="0">
                <a:solidFill>
                  <a:schemeClr val="tx1">
                    <a:lumMod val="75000"/>
                    <a:lumOff val="25000"/>
                  </a:schemeClr>
                </a:solidFill>
                <a:highlight>
                  <a:srgbClr val="FFFFFF"/>
                </a:highlight>
                <a:latin typeface="Poppins"/>
              </a:rPr>
              <a:t> </a:t>
            </a:r>
          </a:p>
          <a:p>
            <a:pPr algn="just"/>
            <a:r>
              <a:rPr lang="es-CL" dirty="0">
                <a:solidFill>
                  <a:schemeClr val="tx1">
                    <a:lumMod val="75000"/>
                    <a:lumOff val="25000"/>
                  </a:schemeClr>
                </a:solidFill>
                <a:highlight>
                  <a:srgbClr val="FFFFFF"/>
                </a:highlight>
                <a:latin typeface="Poppins"/>
              </a:rPr>
              <a:t>Me peleo con mi marido, a veces reto de más a mi hija, no duermo bien. No sé, les dejo mi consulta, espero que sepan entenderme que estoy muy sensible, a veces hasta lloro en el baño del trabajo. </a:t>
            </a:r>
          </a:p>
          <a:p>
            <a:pPr algn="just"/>
            <a:r>
              <a:rPr lang="es-CL" dirty="0">
                <a:solidFill>
                  <a:schemeClr val="tx1">
                    <a:lumMod val="75000"/>
                    <a:lumOff val="25000"/>
                  </a:schemeClr>
                </a:solidFill>
                <a:highlight>
                  <a:srgbClr val="FFFFFF"/>
                </a:highlight>
                <a:latin typeface="Poppins"/>
              </a:rPr>
              <a:t> </a:t>
            </a:r>
          </a:p>
          <a:p>
            <a:pPr algn="just"/>
            <a:r>
              <a:rPr lang="es-CL" dirty="0">
                <a:solidFill>
                  <a:schemeClr val="tx1">
                    <a:lumMod val="75000"/>
                    <a:lumOff val="25000"/>
                  </a:schemeClr>
                </a:solidFill>
                <a:highlight>
                  <a:srgbClr val="FFFFFF"/>
                </a:highlight>
                <a:latin typeface="Poppins"/>
              </a:rPr>
              <a:t>Saludos cordiales... muchas gracias.</a:t>
            </a:r>
          </a:p>
        </p:txBody>
      </p:sp>
    </p:spTree>
    <p:extLst>
      <p:ext uri="{BB962C8B-B14F-4D97-AF65-F5344CB8AC3E}">
        <p14:creationId xmlns:p14="http://schemas.microsoft.com/office/powerpoint/2010/main" val="379125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588;p55">
            <a:extLst>
              <a:ext uri="{FF2B5EF4-FFF2-40B4-BE49-F238E27FC236}">
                <a16:creationId xmlns:a16="http://schemas.microsoft.com/office/drawing/2014/main" id="{CD604CCF-7D7C-8693-1090-11AC078762E6}"/>
              </a:ext>
            </a:extLst>
          </p:cNvPr>
          <p:cNvSpPr/>
          <p:nvPr/>
        </p:nvSpPr>
        <p:spPr>
          <a:xfrm>
            <a:off x="8958943" y="0"/>
            <a:ext cx="3206021" cy="3660010"/>
          </a:xfrm>
          <a:prstGeom prst="rect">
            <a:avLst/>
          </a:prstGeom>
          <a:solidFill>
            <a:srgbClr val="185FAB"/>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300"/>
              </a:solidFill>
              <a:effectLst/>
              <a:uLnTx/>
              <a:uFillTx/>
              <a:latin typeface="Arial"/>
              <a:ea typeface="+mn-ea"/>
              <a:cs typeface="+mn-cs"/>
            </a:endParaRPr>
          </a:p>
        </p:txBody>
      </p:sp>
      <p:pic>
        <p:nvPicPr>
          <p:cNvPr id="5122" name="Picture 2" descr="Vista frontal hombre en el aula">
            <a:extLst>
              <a:ext uri="{FF2B5EF4-FFF2-40B4-BE49-F238E27FC236}">
                <a16:creationId xmlns:a16="http://schemas.microsoft.com/office/drawing/2014/main" id="{D9CEBDB7-6812-3C01-17B4-36856657B5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5238" y="678685"/>
            <a:ext cx="3971925" cy="5962650"/>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A4C1093F-E67D-23AE-4C9C-9139EAD8CD81}"/>
              </a:ext>
            </a:extLst>
          </p:cNvPr>
          <p:cNvSpPr txBox="1"/>
          <p:nvPr/>
        </p:nvSpPr>
        <p:spPr>
          <a:xfrm>
            <a:off x="341199" y="2398083"/>
            <a:ext cx="6440601" cy="674031"/>
          </a:xfrm>
          <a:prstGeom prst="rect">
            <a:avLst/>
          </a:prstGeom>
          <a:noFill/>
        </p:spPr>
        <p:txBody>
          <a:bodyPr wrap="square">
            <a:spAutoFit/>
          </a:bodyPr>
          <a:lstStyle/>
          <a:p>
            <a:pPr>
              <a:lnSpc>
                <a:spcPct val="90000"/>
              </a:lnSpc>
              <a:buSzPts val="5200"/>
            </a:pPr>
            <a:r>
              <a:rPr lang="es-CL" dirty="0">
                <a:solidFill>
                  <a:srgbClr val="7030A0"/>
                </a:solidFill>
                <a:latin typeface="Montserrat SemiBold"/>
              </a:rPr>
              <a:t>1- Explíquele los pasos a seguir en su problemática.</a:t>
            </a:r>
          </a:p>
          <a:p>
            <a:pPr lvl="0">
              <a:lnSpc>
                <a:spcPct val="90000"/>
              </a:lnSpc>
              <a:buSzPts val="5200"/>
            </a:pPr>
            <a:endParaRPr lang="es-CL" sz="2400" dirty="0">
              <a:solidFill>
                <a:srgbClr val="7030A0"/>
              </a:solidFill>
              <a:latin typeface="Montserrat SemiBold"/>
              <a:sym typeface="Montserrat SemiBold"/>
            </a:endParaRPr>
          </a:p>
        </p:txBody>
      </p:sp>
      <p:sp>
        <p:nvSpPr>
          <p:cNvPr id="7" name="Título 1">
            <a:extLst>
              <a:ext uri="{FF2B5EF4-FFF2-40B4-BE49-F238E27FC236}">
                <a16:creationId xmlns:a16="http://schemas.microsoft.com/office/drawing/2014/main" id="{22EDE42F-806A-7882-D946-F4CA0DE2CC23}"/>
              </a:ext>
            </a:extLst>
          </p:cNvPr>
          <p:cNvSpPr txBox="1">
            <a:spLocks/>
          </p:cNvSpPr>
          <p:nvPr/>
        </p:nvSpPr>
        <p:spPr>
          <a:xfrm>
            <a:off x="294298" y="255840"/>
            <a:ext cx="6220441" cy="845689"/>
          </a:xfrm>
          <a:prstGeom prst="rect">
            <a:avLst/>
          </a:prstGeom>
          <a:solidFill>
            <a:schemeClr val="tx1">
              <a:lumMod val="65000"/>
              <a:lumOff val="35000"/>
            </a:schemeClr>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600"/>
              <a:buFont typeface="Montserrat SemiBold"/>
              <a:buNone/>
              <a:defRPr sz="4800" b="0" i="0" u="none" strike="noStrike" cap="none">
                <a:solidFill>
                  <a:schemeClr val="lt1"/>
                </a:solidFill>
                <a:latin typeface="Montserrat SemiBold"/>
                <a:ea typeface="Montserrat SemiBold"/>
                <a:cs typeface="Montserrat SemiBold"/>
                <a:sym typeface="Montserrat SemiBold"/>
              </a:defRPr>
            </a:lvl1pPr>
            <a:lvl2pPr marR="0" lvl="1"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2pPr>
            <a:lvl3pPr marR="0" lvl="2"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3pPr>
            <a:lvl4pPr marR="0" lvl="3"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4pPr>
            <a:lvl5pPr marR="0" lvl="4"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5pPr>
            <a:lvl6pPr marR="0" lvl="5"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6pPr>
            <a:lvl7pPr marR="0" lvl="6"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7pPr>
            <a:lvl8pPr marR="0" lvl="7"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8pPr>
            <a:lvl9pPr marR="0" lvl="8" algn="ctr" rtl="0">
              <a:lnSpc>
                <a:spcPct val="100000"/>
              </a:lnSpc>
              <a:spcBef>
                <a:spcPts val="0"/>
              </a:spcBef>
              <a:spcAft>
                <a:spcPts val="0"/>
              </a:spcAft>
              <a:buClr>
                <a:schemeClr val="dk1"/>
              </a:buClr>
              <a:buSzPts val="3600"/>
              <a:buFont typeface="Montserrat SemiBold"/>
              <a:buNone/>
              <a:defRPr sz="4800" b="0" i="0" u="none" strike="noStrike" cap="none">
                <a:solidFill>
                  <a:schemeClr val="dk1"/>
                </a:solidFill>
                <a:latin typeface="Montserrat SemiBold"/>
                <a:ea typeface="Montserrat SemiBold"/>
                <a:cs typeface="Montserrat SemiBold"/>
                <a:sym typeface="Montserrat SemiBold"/>
              </a:defRPr>
            </a:lvl9pPr>
          </a:lstStyle>
          <a:p>
            <a:pPr algn="ctr">
              <a:lnSpc>
                <a:spcPts val="7279"/>
              </a:lnSpc>
            </a:pPr>
            <a:r>
              <a:rPr lang="en-US" sz="3600" dirty="0">
                <a:sym typeface="Open Sans Bold"/>
              </a:rPr>
              <a:t>Caso </a:t>
            </a:r>
            <a:r>
              <a:rPr lang="en-US" sz="3600" dirty="0" err="1">
                <a:sym typeface="Open Sans Bold"/>
              </a:rPr>
              <a:t>Analía</a:t>
            </a:r>
            <a:endParaRPr lang="en-US" sz="3600" dirty="0">
              <a:sym typeface="Open Sans Bold"/>
            </a:endParaRPr>
          </a:p>
        </p:txBody>
      </p:sp>
      <p:sp>
        <p:nvSpPr>
          <p:cNvPr id="8" name="CuadroTexto 7">
            <a:extLst>
              <a:ext uri="{FF2B5EF4-FFF2-40B4-BE49-F238E27FC236}">
                <a16:creationId xmlns:a16="http://schemas.microsoft.com/office/drawing/2014/main" id="{1522240C-03CB-6A8B-A153-D5AC1A09A2C3}"/>
              </a:ext>
            </a:extLst>
          </p:cNvPr>
          <p:cNvSpPr txBox="1"/>
          <p:nvPr/>
        </p:nvSpPr>
        <p:spPr>
          <a:xfrm>
            <a:off x="341199" y="3251543"/>
            <a:ext cx="6173540" cy="895630"/>
          </a:xfrm>
          <a:prstGeom prst="rect">
            <a:avLst/>
          </a:prstGeom>
          <a:noFill/>
        </p:spPr>
        <p:txBody>
          <a:bodyPr wrap="square">
            <a:spAutoFit/>
          </a:bodyPr>
          <a:lstStyle/>
          <a:p>
            <a:pPr lvl="0"/>
            <a:r>
              <a:rPr lang="es-CL" dirty="0">
                <a:solidFill>
                  <a:srgbClr val="7030A0"/>
                </a:solidFill>
                <a:latin typeface="Montserrat SemiBold"/>
              </a:rPr>
              <a:t>2- Busque las causas, qué debe hacer Analía para resolver su problema</a:t>
            </a:r>
            <a:r>
              <a:rPr lang="es-CL" dirty="0">
                <a:solidFill>
                  <a:srgbClr val="111111"/>
                </a:solidFill>
                <a:effectLst/>
                <a:latin typeface="Calibri" panose="020F0502020204030204" pitchFamily="34" charset="0"/>
                <a:ea typeface="Times New Roman" panose="02020603050405020304" pitchFamily="18" charset="0"/>
                <a:cs typeface="Arial" panose="020B0604020202020204" pitchFamily="34" charset="0"/>
              </a:rPr>
              <a:t>.</a:t>
            </a:r>
            <a:endParaRPr lang="es-CL" dirty="0">
              <a:effectLst/>
              <a:latin typeface="Times New Roman" panose="02020603050405020304" pitchFamily="18" charset="0"/>
              <a:ea typeface="Times New Roman" panose="02020603050405020304" pitchFamily="18" charset="0"/>
            </a:endParaRPr>
          </a:p>
          <a:p>
            <a:pPr lvl="0">
              <a:lnSpc>
                <a:spcPct val="90000"/>
              </a:lnSpc>
              <a:buSzPts val="5200"/>
            </a:pPr>
            <a:endParaRPr lang="es-CL" dirty="0">
              <a:solidFill>
                <a:srgbClr val="7030A0"/>
              </a:solidFill>
              <a:latin typeface="Montserrat SemiBold"/>
              <a:sym typeface="Montserrat SemiBold"/>
            </a:endParaRPr>
          </a:p>
        </p:txBody>
      </p:sp>
      <p:sp>
        <p:nvSpPr>
          <p:cNvPr id="10" name="CuadroTexto 9">
            <a:extLst>
              <a:ext uri="{FF2B5EF4-FFF2-40B4-BE49-F238E27FC236}">
                <a16:creationId xmlns:a16="http://schemas.microsoft.com/office/drawing/2014/main" id="{A821138C-D6AE-0568-B344-4BDB10DC4067}"/>
              </a:ext>
            </a:extLst>
          </p:cNvPr>
          <p:cNvSpPr txBox="1"/>
          <p:nvPr/>
        </p:nvSpPr>
        <p:spPr>
          <a:xfrm>
            <a:off x="294298" y="4380710"/>
            <a:ext cx="6743139" cy="738664"/>
          </a:xfrm>
          <a:prstGeom prst="rect">
            <a:avLst/>
          </a:prstGeom>
          <a:noFill/>
        </p:spPr>
        <p:txBody>
          <a:bodyPr wrap="square">
            <a:spAutoFit/>
          </a:bodyPr>
          <a:lstStyle/>
          <a:p>
            <a:pPr lvl="0"/>
            <a:r>
              <a:rPr lang="es-CL" dirty="0">
                <a:solidFill>
                  <a:srgbClr val="7030A0"/>
                </a:solidFill>
                <a:latin typeface="Montserrat SemiBold"/>
              </a:rPr>
              <a:t>3- Dónde y qué debe hacer para solucionar su problemática</a:t>
            </a:r>
            <a:r>
              <a:rPr lang="es-CL" sz="2400" dirty="0">
                <a:solidFill>
                  <a:srgbClr val="7030A0"/>
                </a:solidFill>
                <a:latin typeface="Montserrat SemiBold"/>
              </a:rPr>
              <a:t>.</a:t>
            </a:r>
          </a:p>
        </p:txBody>
      </p:sp>
      <p:sp>
        <p:nvSpPr>
          <p:cNvPr id="12" name="CuadroTexto 11">
            <a:extLst>
              <a:ext uri="{FF2B5EF4-FFF2-40B4-BE49-F238E27FC236}">
                <a16:creationId xmlns:a16="http://schemas.microsoft.com/office/drawing/2014/main" id="{3AE59265-E725-6F60-FFB8-F5F6D9A17A65}"/>
              </a:ext>
            </a:extLst>
          </p:cNvPr>
          <p:cNvSpPr txBox="1"/>
          <p:nvPr/>
        </p:nvSpPr>
        <p:spPr>
          <a:xfrm>
            <a:off x="341198" y="5598551"/>
            <a:ext cx="6096000" cy="369332"/>
          </a:xfrm>
          <a:prstGeom prst="rect">
            <a:avLst/>
          </a:prstGeom>
          <a:noFill/>
        </p:spPr>
        <p:txBody>
          <a:bodyPr wrap="square">
            <a:spAutoFit/>
          </a:bodyPr>
          <a:lstStyle/>
          <a:p>
            <a:pPr lvl="0"/>
            <a:r>
              <a:rPr lang="es-CL" dirty="0">
                <a:solidFill>
                  <a:srgbClr val="7030A0"/>
                </a:solidFill>
                <a:latin typeface="Montserrat SemiBold"/>
              </a:rPr>
              <a:t>4- ¿Usted como jefatura qué debe hacer?</a:t>
            </a:r>
          </a:p>
        </p:txBody>
      </p:sp>
      <p:sp>
        <p:nvSpPr>
          <p:cNvPr id="13" name="CuadroTexto 12">
            <a:extLst>
              <a:ext uri="{FF2B5EF4-FFF2-40B4-BE49-F238E27FC236}">
                <a16:creationId xmlns:a16="http://schemas.microsoft.com/office/drawing/2014/main" id="{20B46F1D-1F36-EE36-E1E3-A74525934C89}"/>
              </a:ext>
            </a:extLst>
          </p:cNvPr>
          <p:cNvSpPr txBox="1"/>
          <p:nvPr/>
        </p:nvSpPr>
        <p:spPr>
          <a:xfrm>
            <a:off x="341198" y="1350829"/>
            <a:ext cx="3523231" cy="757130"/>
          </a:xfrm>
          <a:prstGeom prst="rect">
            <a:avLst/>
          </a:prstGeom>
          <a:noFill/>
        </p:spPr>
        <p:txBody>
          <a:bodyPr wrap="square">
            <a:spAutoFit/>
          </a:bodyPr>
          <a:lstStyle/>
          <a:p>
            <a:pPr>
              <a:lnSpc>
                <a:spcPct val="90000"/>
              </a:lnSpc>
              <a:buSzPts val="5200"/>
            </a:pPr>
            <a:r>
              <a:rPr lang="es-CL" sz="2400" dirty="0">
                <a:solidFill>
                  <a:srgbClr val="7030A0"/>
                </a:solidFill>
                <a:latin typeface="Montserrat SemiBold"/>
              </a:rPr>
              <a:t>Trabajo en equipo</a:t>
            </a:r>
          </a:p>
          <a:p>
            <a:pPr lvl="0">
              <a:lnSpc>
                <a:spcPct val="90000"/>
              </a:lnSpc>
              <a:buSzPts val="5200"/>
            </a:pPr>
            <a:endParaRPr lang="es-CL" sz="2400" dirty="0">
              <a:solidFill>
                <a:srgbClr val="7030A0"/>
              </a:solidFill>
              <a:latin typeface="Montserrat SemiBold"/>
              <a:sym typeface="Montserrat SemiBold"/>
            </a:endParaRPr>
          </a:p>
        </p:txBody>
      </p:sp>
    </p:spTree>
    <p:extLst>
      <p:ext uri="{BB962C8B-B14F-4D97-AF65-F5344CB8AC3E}">
        <p14:creationId xmlns:p14="http://schemas.microsoft.com/office/powerpoint/2010/main" val="30672112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TotalTime>
  <Words>710</Words>
  <Application>Microsoft Office PowerPoint</Application>
  <PresentationFormat>Panorámica</PresentationFormat>
  <Paragraphs>40</Paragraphs>
  <Slides>8</Slides>
  <Notes>4</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8</vt:i4>
      </vt:variant>
    </vt:vector>
  </HeadingPairs>
  <TitlesOfParts>
    <vt:vector size="18" baseType="lpstr">
      <vt:lpstr>Aptos</vt:lpstr>
      <vt:lpstr>Aptos Display</vt:lpstr>
      <vt:lpstr>Arial</vt:lpstr>
      <vt:lpstr>Calibri</vt:lpstr>
      <vt:lpstr>Montserrat</vt:lpstr>
      <vt:lpstr>Montserrat SemiBold</vt:lpstr>
      <vt:lpstr>Open Sans Bold</vt:lpstr>
      <vt:lpstr>Poppins</vt:lpstr>
      <vt:lpstr>Times New Roman</vt:lpstr>
      <vt:lpstr>Tema de Office</vt:lpstr>
      <vt:lpstr>Ley Karin</vt:lpstr>
      <vt:lpstr>Caso Práctico N°1</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Cristian Palma</dc:creator>
  <cp:lastModifiedBy>Cristian Palma</cp:lastModifiedBy>
  <cp:revision>1</cp:revision>
  <dcterms:created xsi:type="dcterms:W3CDTF">2024-10-17T15:58:13Z</dcterms:created>
  <dcterms:modified xsi:type="dcterms:W3CDTF">2024-10-17T16:36:57Z</dcterms:modified>
</cp:coreProperties>
</file>