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479" r:id="rId2"/>
    <p:sldId id="484" r:id="rId3"/>
    <p:sldId id="485" r:id="rId4"/>
    <p:sldId id="486" r:id="rId5"/>
    <p:sldId id="512" r:id="rId6"/>
    <p:sldId id="513" r:id="rId7"/>
    <p:sldId id="520" r:id="rId8"/>
    <p:sldId id="514" r:id="rId9"/>
    <p:sldId id="515" r:id="rId10"/>
    <p:sldId id="516" r:id="rId11"/>
    <p:sldId id="517" r:id="rId12"/>
    <p:sldId id="518" r:id="rId13"/>
    <p:sldId id="519" r:id="rId14"/>
    <p:sldId id="487" r:id="rId15"/>
    <p:sldId id="488" r:id="rId16"/>
    <p:sldId id="489" r:id="rId17"/>
    <p:sldId id="490" r:id="rId18"/>
    <p:sldId id="491" r:id="rId19"/>
    <p:sldId id="492" r:id="rId20"/>
    <p:sldId id="493" r:id="rId21"/>
    <p:sldId id="478" r:id="rId22"/>
    <p:sldId id="483" r:id="rId23"/>
    <p:sldId id="505" r:id="rId24"/>
    <p:sldId id="494" r:id="rId25"/>
    <p:sldId id="495" r:id="rId26"/>
    <p:sldId id="498" r:id="rId27"/>
    <p:sldId id="496" r:id="rId28"/>
    <p:sldId id="497" r:id="rId29"/>
    <p:sldId id="501" r:id="rId30"/>
    <p:sldId id="499" r:id="rId31"/>
    <p:sldId id="502" r:id="rId32"/>
    <p:sldId id="500" r:id="rId33"/>
    <p:sldId id="480" r:id="rId34"/>
    <p:sldId id="440" r:id="rId35"/>
    <p:sldId id="482" r:id="rId36"/>
    <p:sldId id="481" r:id="rId37"/>
    <p:sldId id="475" r:id="rId38"/>
    <p:sldId id="526" r:id="rId39"/>
    <p:sldId id="525" r:id="rId40"/>
    <p:sldId id="527" r:id="rId41"/>
    <p:sldId id="528" r:id="rId42"/>
    <p:sldId id="529" r:id="rId4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DD40D-B394-47C6-B33A-6A92D69067B0}" type="datetimeFigureOut">
              <a:rPr lang="es-CL" smtClean="0"/>
              <a:t>16-10-2024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DB6C0-799B-4E63-AC3A-7F27B0B6A011}" type="slidenum">
              <a:rPr lang="es-CL" smtClean="0"/>
              <a:t>‹Nº›</a:t>
            </a:fld>
            <a:endParaRPr lang="es-CL"/>
          </a:p>
        </p:txBody>
      </p:sp>
    </p:spTree>
    <p:extLst>
      <p:ext uri="{BB962C8B-B14F-4D97-AF65-F5344CB8AC3E}">
        <p14:creationId xmlns:p14="http://schemas.microsoft.com/office/powerpoint/2010/main" val="279914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FE69F7C1-8F1F-2829-2908-B0F69D46B683}"/>
            </a:ext>
          </a:extLst>
        </p:cNvPr>
        <p:cNvGrpSpPr/>
        <p:nvPr/>
      </p:nvGrpSpPr>
      <p:grpSpPr>
        <a:xfrm>
          <a:off x="0" y="0"/>
          <a:ext cx="0" cy="0"/>
          <a:chOff x="0" y="0"/>
          <a:chExt cx="0" cy="0"/>
        </a:xfrm>
      </p:grpSpPr>
      <p:sp>
        <p:nvSpPr>
          <p:cNvPr id="184" name="Google Shape;184;g138457aea8f_2_81:notes">
            <a:extLst>
              <a:ext uri="{FF2B5EF4-FFF2-40B4-BE49-F238E27FC236}">
                <a16:creationId xmlns:a16="http://schemas.microsoft.com/office/drawing/2014/main" id="{B15DD477-43EF-4C0A-251F-7E0C6CA9A2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38457aea8f_2_81:notes">
            <a:extLst>
              <a:ext uri="{FF2B5EF4-FFF2-40B4-BE49-F238E27FC236}">
                <a16:creationId xmlns:a16="http://schemas.microsoft.com/office/drawing/2014/main" id="{282B5294-D0F6-00C1-B0C4-FEC1855D47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833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a:spLocks noGrp="1"/>
          </p:cNvSpPr>
          <p:nvPr>
            <p:ph type="pic" idx="2"/>
          </p:nvPr>
        </p:nvSpPr>
        <p:spPr>
          <a:xfrm>
            <a:off x="8717733" y="713333"/>
            <a:ext cx="2520800" cy="5431200"/>
          </a:xfrm>
          <a:prstGeom prst="rect">
            <a:avLst/>
          </a:prstGeom>
          <a:noFill/>
          <a:ln>
            <a:noFill/>
          </a:ln>
        </p:spPr>
      </p:sp>
      <p:sp>
        <p:nvSpPr>
          <p:cNvPr id="10" name="Google Shape;10;p2"/>
          <p:cNvSpPr txBox="1">
            <a:spLocks noGrp="1"/>
          </p:cNvSpPr>
          <p:nvPr>
            <p:ph type="ctrTitle"/>
          </p:nvPr>
        </p:nvSpPr>
        <p:spPr>
          <a:xfrm>
            <a:off x="1495767" y="713333"/>
            <a:ext cx="6533600" cy="32920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11333">
                <a:latin typeface="Montserrat SemiBold"/>
                <a:ea typeface="Montserrat SemiBold"/>
                <a:cs typeface="Montserrat SemiBold"/>
                <a:sym typeface="Montserrat SemiBold"/>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1495767" y="5079267"/>
            <a:ext cx="6533600" cy="546000"/>
          </a:xfrm>
          <a:prstGeom prst="rect">
            <a:avLst/>
          </a:prstGeom>
          <a:solidFill>
            <a:schemeClr val="lt1"/>
          </a:solid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sz="2000">
                <a:solidFill>
                  <a:schemeClr val="dk1"/>
                </a:solidFill>
                <a:latin typeface="Montserrat"/>
                <a:ea typeface="Montserrat"/>
                <a:cs typeface="Montserrat"/>
                <a:sym typeface="Montserrat"/>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ctrTitle" idx="3"/>
          </p:nvPr>
        </p:nvSpPr>
        <p:spPr>
          <a:xfrm>
            <a:off x="1495767" y="4298567"/>
            <a:ext cx="6533600" cy="776800"/>
          </a:xfrm>
          <a:prstGeom prst="rect">
            <a:avLst/>
          </a:prstGeom>
          <a:solidFill>
            <a:schemeClr val="lt2"/>
          </a:solidFill>
        </p:spPr>
        <p:txBody>
          <a:bodyPr spcFirstLastPara="1" wrap="square" lIns="91425" tIns="91425" rIns="91425" bIns="91425" anchor="ctr" anchorCtr="0">
            <a:noAutofit/>
          </a:bodyPr>
          <a:lstStyle>
            <a:lvl1pPr lvl="0" rtl="0">
              <a:lnSpc>
                <a:spcPct val="90000"/>
              </a:lnSpc>
              <a:spcBef>
                <a:spcPts val="0"/>
              </a:spcBef>
              <a:spcAft>
                <a:spcPts val="0"/>
              </a:spcAft>
              <a:buSzPts val="5200"/>
              <a:buNone/>
              <a:defRPr sz="4800">
                <a:solidFill>
                  <a:schemeClr val="lt1"/>
                </a:solidFill>
                <a:latin typeface="Montserrat"/>
                <a:ea typeface="Montserrat"/>
                <a:cs typeface="Montserrat"/>
                <a:sym typeface="Montserrat"/>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377193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7"/>
        <p:cNvGrpSpPr/>
        <p:nvPr/>
      </p:nvGrpSpPr>
      <p:grpSpPr>
        <a:xfrm>
          <a:off x="0" y="0"/>
          <a:ext cx="0" cy="0"/>
          <a:chOff x="0" y="0"/>
          <a:chExt cx="0" cy="0"/>
        </a:xfrm>
      </p:grpSpPr>
      <p:sp>
        <p:nvSpPr>
          <p:cNvPr id="68" name="Google Shape;68;p15"/>
          <p:cNvSpPr txBox="1">
            <a:spLocks noGrp="1"/>
          </p:cNvSpPr>
          <p:nvPr>
            <p:ph type="subTitle" idx="1"/>
          </p:nvPr>
        </p:nvSpPr>
        <p:spPr>
          <a:xfrm>
            <a:off x="1246584" y="1761000"/>
            <a:ext cx="5397600" cy="3862400"/>
          </a:xfrm>
          <a:prstGeom prst="rect">
            <a:avLst/>
          </a:prstGeom>
          <a:solidFill>
            <a:schemeClr val="lt1"/>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8767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4"/>
        <p:cNvGrpSpPr/>
        <p:nvPr/>
      </p:nvGrpSpPr>
      <p:grpSpPr>
        <a:xfrm>
          <a:off x="0" y="0"/>
          <a:ext cx="0" cy="0"/>
          <a:chOff x="0" y="0"/>
          <a:chExt cx="0" cy="0"/>
        </a:xfrm>
      </p:grpSpPr>
      <p:sp>
        <p:nvSpPr>
          <p:cNvPr id="85" name="Google Shape;85;p19"/>
          <p:cNvSpPr txBox="1">
            <a:spLocks noGrp="1"/>
          </p:cNvSpPr>
          <p:nvPr>
            <p:ph type="subTitle" idx="1"/>
          </p:nvPr>
        </p:nvSpPr>
        <p:spPr>
          <a:xfrm>
            <a:off x="960000" y="3001200"/>
            <a:ext cx="3115200" cy="709600"/>
          </a:xfrm>
          <a:prstGeom prst="rect">
            <a:avLst/>
          </a:prstGeom>
          <a:solidFill>
            <a:schemeClr val="lt2"/>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3200">
                <a:solidFill>
                  <a:schemeClr val="lt1"/>
                </a:solidFill>
              </a:defRPr>
            </a:lvl1pPr>
            <a:lvl2pPr lvl="1" algn="ctr" rtl="0">
              <a:lnSpc>
                <a:spcPct val="100000"/>
              </a:lnSpc>
              <a:spcBef>
                <a:spcPts val="0"/>
              </a:spcBef>
              <a:spcAft>
                <a:spcPts val="0"/>
              </a:spcAft>
              <a:buClr>
                <a:schemeClr val="dk1"/>
              </a:buClr>
              <a:buSzPts val="2400"/>
              <a:buNone/>
              <a:defRPr sz="3200">
                <a:solidFill>
                  <a:schemeClr val="dk1"/>
                </a:solidFill>
              </a:defRPr>
            </a:lvl2pPr>
            <a:lvl3pPr lvl="2" algn="ctr" rtl="0">
              <a:lnSpc>
                <a:spcPct val="100000"/>
              </a:lnSpc>
              <a:spcBef>
                <a:spcPts val="0"/>
              </a:spcBef>
              <a:spcAft>
                <a:spcPts val="0"/>
              </a:spcAft>
              <a:buClr>
                <a:schemeClr val="dk1"/>
              </a:buClr>
              <a:buSzPts val="2400"/>
              <a:buNone/>
              <a:defRPr sz="3200">
                <a:solidFill>
                  <a:schemeClr val="dk1"/>
                </a:solidFill>
              </a:defRPr>
            </a:lvl3pPr>
            <a:lvl4pPr lvl="3" algn="ctr" rtl="0">
              <a:lnSpc>
                <a:spcPct val="100000"/>
              </a:lnSpc>
              <a:spcBef>
                <a:spcPts val="0"/>
              </a:spcBef>
              <a:spcAft>
                <a:spcPts val="0"/>
              </a:spcAft>
              <a:buClr>
                <a:schemeClr val="dk1"/>
              </a:buClr>
              <a:buSzPts val="2400"/>
              <a:buNone/>
              <a:defRPr sz="3200">
                <a:solidFill>
                  <a:schemeClr val="dk1"/>
                </a:solidFill>
              </a:defRPr>
            </a:lvl4pPr>
            <a:lvl5pPr lvl="4" algn="ctr" rtl="0">
              <a:lnSpc>
                <a:spcPct val="100000"/>
              </a:lnSpc>
              <a:spcBef>
                <a:spcPts val="0"/>
              </a:spcBef>
              <a:spcAft>
                <a:spcPts val="0"/>
              </a:spcAft>
              <a:buClr>
                <a:schemeClr val="dk1"/>
              </a:buClr>
              <a:buSzPts val="2400"/>
              <a:buNone/>
              <a:defRPr sz="3200">
                <a:solidFill>
                  <a:schemeClr val="dk1"/>
                </a:solidFill>
              </a:defRPr>
            </a:lvl5pPr>
            <a:lvl6pPr lvl="5" algn="ctr" rtl="0">
              <a:lnSpc>
                <a:spcPct val="100000"/>
              </a:lnSpc>
              <a:spcBef>
                <a:spcPts val="0"/>
              </a:spcBef>
              <a:spcAft>
                <a:spcPts val="0"/>
              </a:spcAft>
              <a:buClr>
                <a:schemeClr val="dk1"/>
              </a:buClr>
              <a:buSzPts val="2400"/>
              <a:buNone/>
              <a:defRPr sz="3200">
                <a:solidFill>
                  <a:schemeClr val="dk1"/>
                </a:solidFill>
              </a:defRPr>
            </a:lvl6pPr>
            <a:lvl7pPr lvl="6" algn="ctr" rtl="0">
              <a:lnSpc>
                <a:spcPct val="100000"/>
              </a:lnSpc>
              <a:spcBef>
                <a:spcPts val="0"/>
              </a:spcBef>
              <a:spcAft>
                <a:spcPts val="0"/>
              </a:spcAft>
              <a:buClr>
                <a:schemeClr val="dk1"/>
              </a:buClr>
              <a:buSzPts val="2400"/>
              <a:buNone/>
              <a:defRPr sz="3200">
                <a:solidFill>
                  <a:schemeClr val="dk1"/>
                </a:solidFill>
              </a:defRPr>
            </a:lvl7pPr>
            <a:lvl8pPr lvl="7" algn="ctr" rtl="0">
              <a:lnSpc>
                <a:spcPct val="100000"/>
              </a:lnSpc>
              <a:spcBef>
                <a:spcPts val="0"/>
              </a:spcBef>
              <a:spcAft>
                <a:spcPts val="0"/>
              </a:spcAft>
              <a:buClr>
                <a:schemeClr val="dk1"/>
              </a:buClr>
              <a:buSzPts val="2400"/>
              <a:buNone/>
              <a:defRPr sz="3200">
                <a:solidFill>
                  <a:schemeClr val="dk1"/>
                </a:solidFill>
              </a:defRPr>
            </a:lvl8pPr>
            <a:lvl9pPr lvl="8" algn="ctr" rtl="0">
              <a:lnSpc>
                <a:spcPct val="100000"/>
              </a:lnSpc>
              <a:spcBef>
                <a:spcPts val="0"/>
              </a:spcBef>
              <a:spcAft>
                <a:spcPts val="0"/>
              </a:spcAft>
              <a:buClr>
                <a:schemeClr val="dk1"/>
              </a:buClr>
              <a:buSzPts val="2400"/>
              <a:buNone/>
              <a:defRPr sz="3200">
                <a:solidFill>
                  <a:schemeClr val="dk1"/>
                </a:solidFill>
              </a:defRPr>
            </a:lvl9pPr>
          </a:lstStyle>
          <a:p>
            <a:endParaRPr/>
          </a:p>
        </p:txBody>
      </p:sp>
      <p:sp>
        <p:nvSpPr>
          <p:cNvPr id="86" name="Google Shape;86;p19"/>
          <p:cNvSpPr txBox="1">
            <a:spLocks noGrp="1"/>
          </p:cNvSpPr>
          <p:nvPr>
            <p:ph type="subTitle" idx="2"/>
          </p:nvPr>
        </p:nvSpPr>
        <p:spPr>
          <a:xfrm>
            <a:off x="960000" y="3710800"/>
            <a:ext cx="3115200" cy="1913200"/>
          </a:xfrm>
          <a:prstGeom prst="rect">
            <a:avLst/>
          </a:prstGeom>
          <a:solidFill>
            <a:schemeClr val="lt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9"/>
          <p:cNvSpPr txBox="1">
            <a:spLocks noGrp="1"/>
          </p:cNvSpPr>
          <p:nvPr>
            <p:ph type="subTitle" idx="3"/>
          </p:nvPr>
        </p:nvSpPr>
        <p:spPr>
          <a:xfrm>
            <a:off x="4538400" y="3710800"/>
            <a:ext cx="3115200" cy="1913200"/>
          </a:xfrm>
          <a:prstGeom prst="rect">
            <a:avLst/>
          </a:prstGeom>
          <a:solidFill>
            <a:schemeClr val="lt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8" name="Google Shape;88;p19"/>
          <p:cNvSpPr txBox="1">
            <a:spLocks noGrp="1"/>
          </p:cNvSpPr>
          <p:nvPr>
            <p:ph type="subTitle" idx="4"/>
          </p:nvPr>
        </p:nvSpPr>
        <p:spPr>
          <a:xfrm>
            <a:off x="8116800" y="3710800"/>
            <a:ext cx="3115200" cy="1913200"/>
          </a:xfrm>
          <a:prstGeom prst="rect">
            <a:avLst/>
          </a:prstGeom>
          <a:solidFill>
            <a:schemeClr val="lt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0" name="Google Shape;90;p19"/>
          <p:cNvSpPr txBox="1">
            <a:spLocks noGrp="1"/>
          </p:cNvSpPr>
          <p:nvPr>
            <p:ph type="subTitle" idx="5"/>
          </p:nvPr>
        </p:nvSpPr>
        <p:spPr>
          <a:xfrm>
            <a:off x="4538400" y="3001200"/>
            <a:ext cx="3115200" cy="709600"/>
          </a:xfrm>
          <a:prstGeom prst="rect">
            <a:avLst/>
          </a:prstGeom>
          <a:solidFill>
            <a:schemeClr val="lt2"/>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3200">
                <a:solidFill>
                  <a:schemeClr val="lt1"/>
                </a:solidFill>
              </a:defRPr>
            </a:lvl1pPr>
            <a:lvl2pPr lvl="1" algn="ctr" rtl="0">
              <a:lnSpc>
                <a:spcPct val="100000"/>
              </a:lnSpc>
              <a:spcBef>
                <a:spcPts val="0"/>
              </a:spcBef>
              <a:spcAft>
                <a:spcPts val="0"/>
              </a:spcAft>
              <a:buClr>
                <a:schemeClr val="dk1"/>
              </a:buClr>
              <a:buSzPts val="2400"/>
              <a:buNone/>
              <a:defRPr sz="3200">
                <a:solidFill>
                  <a:schemeClr val="dk1"/>
                </a:solidFill>
              </a:defRPr>
            </a:lvl2pPr>
            <a:lvl3pPr lvl="2" algn="ctr" rtl="0">
              <a:lnSpc>
                <a:spcPct val="100000"/>
              </a:lnSpc>
              <a:spcBef>
                <a:spcPts val="0"/>
              </a:spcBef>
              <a:spcAft>
                <a:spcPts val="0"/>
              </a:spcAft>
              <a:buClr>
                <a:schemeClr val="dk1"/>
              </a:buClr>
              <a:buSzPts val="2400"/>
              <a:buNone/>
              <a:defRPr sz="3200">
                <a:solidFill>
                  <a:schemeClr val="dk1"/>
                </a:solidFill>
              </a:defRPr>
            </a:lvl3pPr>
            <a:lvl4pPr lvl="3" algn="ctr" rtl="0">
              <a:lnSpc>
                <a:spcPct val="100000"/>
              </a:lnSpc>
              <a:spcBef>
                <a:spcPts val="0"/>
              </a:spcBef>
              <a:spcAft>
                <a:spcPts val="0"/>
              </a:spcAft>
              <a:buClr>
                <a:schemeClr val="dk1"/>
              </a:buClr>
              <a:buSzPts val="2400"/>
              <a:buNone/>
              <a:defRPr sz="3200">
                <a:solidFill>
                  <a:schemeClr val="dk1"/>
                </a:solidFill>
              </a:defRPr>
            </a:lvl4pPr>
            <a:lvl5pPr lvl="4" algn="ctr" rtl="0">
              <a:lnSpc>
                <a:spcPct val="100000"/>
              </a:lnSpc>
              <a:spcBef>
                <a:spcPts val="0"/>
              </a:spcBef>
              <a:spcAft>
                <a:spcPts val="0"/>
              </a:spcAft>
              <a:buClr>
                <a:schemeClr val="dk1"/>
              </a:buClr>
              <a:buSzPts val="2400"/>
              <a:buNone/>
              <a:defRPr sz="3200">
                <a:solidFill>
                  <a:schemeClr val="dk1"/>
                </a:solidFill>
              </a:defRPr>
            </a:lvl5pPr>
            <a:lvl6pPr lvl="5" algn="ctr" rtl="0">
              <a:lnSpc>
                <a:spcPct val="100000"/>
              </a:lnSpc>
              <a:spcBef>
                <a:spcPts val="0"/>
              </a:spcBef>
              <a:spcAft>
                <a:spcPts val="0"/>
              </a:spcAft>
              <a:buClr>
                <a:schemeClr val="dk1"/>
              </a:buClr>
              <a:buSzPts val="2400"/>
              <a:buNone/>
              <a:defRPr sz="3200">
                <a:solidFill>
                  <a:schemeClr val="dk1"/>
                </a:solidFill>
              </a:defRPr>
            </a:lvl6pPr>
            <a:lvl7pPr lvl="6" algn="ctr" rtl="0">
              <a:lnSpc>
                <a:spcPct val="100000"/>
              </a:lnSpc>
              <a:spcBef>
                <a:spcPts val="0"/>
              </a:spcBef>
              <a:spcAft>
                <a:spcPts val="0"/>
              </a:spcAft>
              <a:buClr>
                <a:schemeClr val="dk1"/>
              </a:buClr>
              <a:buSzPts val="2400"/>
              <a:buNone/>
              <a:defRPr sz="3200">
                <a:solidFill>
                  <a:schemeClr val="dk1"/>
                </a:solidFill>
              </a:defRPr>
            </a:lvl7pPr>
            <a:lvl8pPr lvl="7" algn="ctr" rtl="0">
              <a:lnSpc>
                <a:spcPct val="100000"/>
              </a:lnSpc>
              <a:spcBef>
                <a:spcPts val="0"/>
              </a:spcBef>
              <a:spcAft>
                <a:spcPts val="0"/>
              </a:spcAft>
              <a:buClr>
                <a:schemeClr val="dk1"/>
              </a:buClr>
              <a:buSzPts val="2400"/>
              <a:buNone/>
              <a:defRPr sz="3200">
                <a:solidFill>
                  <a:schemeClr val="dk1"/>
                </a:solidFill>
              </a:defRPr>
            </a:lvl8pPr>
            <a:lvl9pPr lvl="8" algn="ctr" rtl="0">
              <a:lnSpc>
                <a:spcPct val="100000"/>
              </a:lnSpc>
              <a:spcBef>
                <a:spcPts val="0"/>
              </a:spcBef>
              <a:spcAft>
                <a:spcPts val="0"/>
              </a:spcAft>
              <a:buClr>
                <a:schemeClr val="dk1"/>
              </a:buClr>
              <a:buSzPts val="2400"/>
              <a:buNone/>
              <a:defRPr sz="3200">
                <a:solidFill>
                  <a:schemeClr val="dk1"/>
                </a:solidFill>
              </a:defRPr>
            </a:lvl9pPr>
          </a:lstStyle>
          <a:p>
            <a:endParaRPr/>
          </a:p>
        </p:txBody>
      </p:sp>
      <p:sp>
        <p:nvSpPr>
          <p:cNvPr id="91" name="Google Shape;91;p19"/>
          <p:cNvSpPr txBox="1">
            <a:spLocks noGrp="1"/>
          </p:cNvSpPr>
          <p:nvPr>
            <p:ph type="subTitle" idx="6"/>
          </p:nvPr>
        </p:nvSpPr>
        <p:spPr>
          <a:xfrm>
            <a:off x="8116800" y="3001200"/>
            <a:ext cx="3115200" cy="709600"/>
          </a:xfrm>
          <a:prstGeom prst="rect">
            <a:avLst/>
          </a:prstGeom>
          <a:solidFill>
            <a:schemeClr val="lt2"/>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3200">
                <a:solidFill>
                  <a:schemeClr val="lt1"/>
                </a:solidFill>
              </a:defRPr>
            </a:lvl1pPr>
            <a:lvl2pPr lvl="1" algn="ctr" rtl="0">
              <a:lnSpc>
                <a:spcPct val="100000"/>
              </a:lnSpc>
              <a:spcBef>
                <a:spcPts val="0"/>
              </a:spcBef>
              <a:spcAft>
                <a:spcPts val="0"/>
              </a:spcAft>
              <a:buClr>
                <a:schemeClr val="dk1"/>
              </a:buClr>
              <a:buSzPts val="2400"/>
              <a:buNone/>
              <a:defRPr sz="3200">
                <a:solidFill>
                  <a:schemeClr val="dk1"/>
                </a:solidFill>
              </a:defRPr>
            </a:lvl2pPr>
            <a:lvl3pPr lvl="2" algn="ctr" rtl="0">
              <a:lnSpc>
                <a:spcPct val="100000"/>
              </a:lnSpc>
              <a:spcBef>
                <a:spcPts val="0"/>
              </a:spcBef>
              <a:spcAft>
                <a:spcPts val="0"/>
              </a:spcAft>
              <a:buClr>
                <a:schemeClr val="dk1"/>
              </a:buClr>
              <a:buSzPts val="2400"/>
              <a:buNone/>
              <a:defRPr sz="3200">
                <a:solidFill>
                  <a:schemeClr val="dk1"/>
                </a:solidFill>
              </a:defRPr>
            </a:lvl3pPr>
            <a:lvl4pPr lvl="3" algn="ctr" rtl="0">
              <a:lnSpc>
                <a:spcPct val="100000"/>
              </a:lnSpc>
              <a:spcBef>
                <a:spcPts val="0"/>
              </a:spcBef>
              <a:spcAft>
                <a:spcPts val="0"/>
              </a:spcAft>
              <a:buClr>
                <a:schemeClr val="dk1"/>
              </a:buClr>
              <a:buSzPts val="2400"/>
              <a:buNone/>
              <a:defRPr sz="3200">
                <a:solidFill>
                  <a:schemeClr val="dk1"/>
                </a:solidFill>
              </a:defRPr>
            </a:lvl4pPr>
            <a:lvl5pPr lvl="4" algn="ctr" rtl="0">
              <a:lnSpc>
                <a:spcPct val="100000"/>
              </a:lnSpc>
              <a:spcBef>
                <a:spcPts val="0"/>
              </a:spcBef>
              <a:spcAft>
                <a:spcPts val="0"/>
              </a:spcAft>
              <a:buClr>
                <a:schemeClr val="dk1"/>
              </a:buClr>
              <a:buSzPts val="2400"/>
              <a:buNone/>
              <a:defRPr sz="3200">
                <a:solidFill>
                  <a:schemeClr val="dk1"/>
                </a:solidFill>
              </a:defRPr>
            </a:lvl5pPr>
            <a:lvl6pPr lvl="5" algn="ctr" rtl="0">
              <a:lnSpc>
                <a:spcPct val="100000"/>
              </a:lnSpc>
              <a:spcBef>
                <a:spcPts val="0"/>
              </a:spcBef>
              <a:spcAft>
                <a:spcPts val="0"/>
              </a:spcAft>
              <a:buClr>
                <a:schemeClr val="dk1"/>
              </a:buClr>
              <a:buSzPts val="2400"/>
              <a:buNone/>
              <a:defRPr sz="3200">
                <a:solidFill>
                  <a:schemeClr val="dk1"/>
                </a:solidFill>
              </a:defRPr>
            </a:lvl6pPr>
            <a:lvl7pPr lvl="6" algn="ctr" rtl="0">
              <a:lnSpc>
                <a:spcPct val="100000"/>
              </a:lnSpc>
              <a:spcBef>
                <a:spcPts val="0"/>
              </a:spcBef>
              <a:spcAft>
                <a:spcPts val="0"/>
              </a:spcAft>
              <a:buClr>
                <a:schemeClr val="dk1"/>
              </a:buClr>
              <a:buSzPts val="2400"/>
              <a:buNone/>
              <a:defRPr sz="3200">
                <a:solidFill>
                  <a:schemeClr val="dk1"/>
                </a:solidFill>
              </a:defRPr>
            </a:lvl7pPr>
            <a:lvl8pPr lvl="7" algn="ctr" rtl="0">
              <a:lnSpc>
                <a:spcPct val="100000"/>
              </a:lnSpc>
              <a:spcBef>
                <a:spcPts val="0"/>
              </a:spcBef>
              <a:spcAft>
                <a:spcPts val="0"/>
              </a:spcAft>
              <a:buClr>
                <a:schemeClr val="dk1"/>
              </a:buClr>
              <a:buSzPts val="2400"/>
              <a:buNone/>
              <a:defRPr sz="3200">
                <a:solidFill>
                  <a:schemeClr val="dk1"/>
                </a:solidFill>
              </a:defRPr>
            </a:lvl8pPr>
            <a:lvl9pPr lvl="8" algn="ctr" rtl="0">
              <a:lnSpc>
                <a:spcPct val="100000"/>
              </a:lnSpc>
              <a:spcBef>
                <a:spcPts val="0"/>
              </a:spcBef>
              <a:spcAft>
                <a:spcPts val="0"/>
              </a:spcAft>
              <a:buClr>
                <a:schemeClr val="dk1"/>
              </a:buClr>
              <a:buSzPts val="2400"/>
              <a:buNone/>
              <a:defRPr sz="3200">
                <a:solidFill>
                  <a:schemeClr val="dk1"/>
                </a:solidFill>
              </a:defRPr>
            </a:lvl9pPr>
          </a:lstStyle>
          <a:p>
            <a:endParaRPr/>
          </a:p>
        </p:txBody>
      </p:sp>
    </p:spTree>
    <p:extLst>
      <p:ext uri="{BB962C8B-B14F-4D97-AF65-F5344CB8AC3E}">
        <p14:creationId xmlns:p14="http://schemas.microsoft.com/office/powerpoint/2010/main" val="281668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4" name="Google Shape;94;p20"/>
          <p:cNvSpPr txBox="1">
            <a:spLocks noGrp="1"/>
          </p:cNvSpPr>
          <p:nvPr>
            <p:ph type="subTitle" idx="1"/>
          </p:nvPr>
        </p:nvSpPr>
        <p:spPr>
          <a:xfrm>
            <a:off x="6641433" y="1526767"/>
            <a:ext cx="4597200" cy="597600"/>
          </a:xfrm>
          <a:prstGeom prst="rect">
            <a:avLst/>
          </a:prstGeom>
          <a:solidFill>
            <a:schemeClr val="lt2"/>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None/>
              <a:defRPr sz="3200">
                <a:solidFill>
                  <a:schemeClr val="lt1"/>
                </a:solidFill>
              </a:defRPr>
            </a:lvl1pPr>
            <a:lvl2pPr lvl="1" algn="ctr" rtl="0">
              <a:lnSpc>
                <a:spcPct val="100000"/>
              </a:lnSpc>
              <a:spcBef>
                <a:spcPts val="0"/>
              </a:spcBef>
              <a:spcAft>
                <a:spcPts val="0"/>
              </a:spcAft>
              <a:buClr>
                <a:schemeClr val="dk1"/>
              </a:buClr>
              <a:buSzPts val="2400"/>
              <a:buNone/>
              <a:defRPr sz="3200">
                <a:solidFill>
                  <a:schemeClr val="dk1"/>
                </a:solidFill>
              </a:defRPr>
            </a:lvl2pPr>
            <a:lvl3pPr lvl="2" algn="ctr" rtl="0">
              <a:lnSpc>
                <a:spcPct val="100000"/>
              </a:lnSpc>
              <a:spcBef>
                <a:spcPts val="0"/>
              </a:spcBef>
              <a:spcAft>
                <a:spcPts val="0"/>
              </a:spcAft>
              <a:buClr>
                <a:schemeClr val="dk1"/>
              </a:buClr>
              <a:buSzPts val="2400"/>
              <a:buNone/>
              <a:defRPr sz="3200">
                <a:solidFill>
                  <a:schemeClr val="dk1"/>
                </a:solidFill>
              </a:defRPr>
            </a:lvl3pPr>
            <a:lvl4pPr lvl="3" algn="ctr" rtl="0">
              <a:lnSpc>
                <a:spcPct val="100000"/>
              </a:lnSpc>
              <a:spcBef>
                <a:spcPts val="0"/>
              </a:spcBef>
              <a:spcAft>
                <a:spcPts val="0"/>
              </a:spcAft>
              <a:buClr>
                <a:schemeClr val="dk1"/>
              </a:buClr>
              <a:buSzPts val="2400"/>
              <a:buNone/>
              <a:defRPr sz="3200">
                <a:solidFill>
                  <a:schemeClr val="dk1"/>
                </a:solidFill>
              </a:defRPr>
            </a:lvl4pPr>
            <a:lvl5pPr lvl="4" algn="ctr" rtl="0">
              <a:lnSpc>
                <a:spcPct val="100000"/>
              </a:lnSpc>
              <a:spcBef>
                <a:spcPts val="0"/>
              </a:spcBef>
              <a:spcAft>
                <a:spcPts val="0"/>
              </a:spcAft>
              <a:buClr>
                <a:schemeClr val="dk1"/>
              </a:buClr>
              <a:buSzPts val="2400"/>
              <a:buNone/>
              <a:defRPr sz="3200">
                <a:solidFill>
                  <a:schemeClr val="dk1"/>
                </a:solidFill>
              </a:defRPr>
            </a:lvl5pPr>
            <a:lvl6pPr lvl="5" algn="ctr" rtl="0">
              <a:lnSpc>
                <a:spcPct val="100000"/>
              </a:lnSpc>
              <a:spcBef>
                <a:spcPts val="0"/>
              </a:spcBef>
              <a:spcAft>
                <a:spcPts val="0"/>
              </a:spcAft>
              <a:buClr>
                <a:schemeClr val="dk1"/>
              </a:buClr>
              <a:buSzPts val="2400"/>
              <a:buNone/>
              <a:defRPr sz="3200">
                <a:solidFill>
                  <a:schemeClr val="dk1"/>
                </a:solidFill>
              </a:defRPr>
            </a:lvl6pPr>
            <a:lvl7pPr lvl="6" algn="ctr" rtl="0">
              <a:lnSpc>
                <a:spcPct val="100000"/>
              </a:lnSpc>
              <a:spcBef>
                <a:spcPts val="0"/>
              </a:spcBef>
              <a:spcAft>
                <a:spcPts val="0"/>
              </a:spcAft>
              <a:buClr>
                <a:schemeClr val="dk1"/>
              </a:buClr>
              <a:buSzPts val="2400"/>
              <a:buNone/>
              <a:defRPr sz="3200">
                <a:solidFill>
                  <a:schemeClr val="dk1"/>
                </a:solidFill>
              </a:defRPr>
            </a:lvl7pPr>
            <a:lvl8pPr lvl="7" algn="ctr" rtl="0">
              <a:lnSpc>
                <a:spcPct val="100000"/>
              </a:lnSpc>
              <a:spcBef>
                <a:spcPts val="0"/>
              </a:spcBef>
              <a:spcAft>
                <a:spcPts val="0"/>
              </a:spcAft>
              <a:buClr>
                <a:schemeClr val="dk1"/>
              </a:buClr>
              <a:buSzPts val="2400"/>
              <a:buNone/>
              <a:defRPr sz="3200">
                <a:solidFill>
                  <a:schemeClr val="dk1"/>
                </a:solidFill>
              </a:defRPr>
            </a:lvl8pPr>
            <a:lvl9pPr lvl="8" algn="ctr" rtl="0">
              <a:lnSpc>
                <a:spcPct val="100000"/>
              </a:lnSpc>
              <a:spcBef>
                <a:spcPts val="0"/>
              </a:spcBef>
              <a:spcAft>
                <a:spcPts val="0"/>
              </a:spcAft>
              <a:buClr>
                <a:schemeClr val="dk1"/>
              </a:buClr>
              <a:buSzPts val="2400"/>
              <a:buNone/>
              <a:defRPr sz="3200">
                <a:solidFill>
                  <a:schemeClr val="dk1"/>
                </a:solidFill>
              </a:defRPr>
            </a:lvl9pPr>
          </a:lstStyle>
          <a:p>
            <a:endParaRPr/>
          </a:p>
        </p:txBody>
      </p:sp>
      <p:sp>
        <p:nvSpPr>
          <p:cNvPr id="95" name="Google Shape;95;p20"/>
          <p:cNvSpPr txBox="1">
            <a:spLocks noGrp="1"/>
          </p:cNvSpPr>
          <p:nvPr>
            <p:ph type="subTitle" idx="2"/>
          </p:nvPr>
        </p:nvSpPr>
        <p:spPr>
          <a:xfrm>
            <a:off x="6641433" y="2124564"/>
            <a:ext cx="4597200" cy="759200"/>
          </a:xfrm>
          <a:prstGeom prst="rect">
            <a:avLst/>
          </a:prstGeom>
          <a:solidFill>
            <a:schemeClr val="lt1"/>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 name="Google Shape;96;p20"/>
          <p:cNvSpPr txBox="1">
            <a:spLocks noGrp="1"/>
          </p:cNvSpPr>
          <p:nvPr>
            <p:ph type="subTitle" idx="3"/>
          </p:nvPr>
        </p:nvSpPr>
        <p:spPr>
          <a:xfrm>
            <a:off x="6641433" y="3704397"/>
            <a:ext cx="4597200" cy="759200"/>
          </a:xfrm>
          <a:prstGeom prst="rect">
            <a:avLst/>
          </a:prstGeom>
          <a:solidFill>
            <a:schemeClr val="lt1"/>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20"/>
          <p:cNvSpPr txBox="1">
            <a:spLocks noGrp="1"/>
          </p:cNvSpPr>
          <p:nvPr>
            <p:ph type="subTitle" idx="4"/>
          </p:nvPr>
        </p:nvSpPr>
        <p:spPr>
          <a:xfrm>
            <a:off x="6641433" y="5284232"/>
            <a:ext cx="4597200" cy="759200"/>
          </a:xfrm>
          <a:prstGeom prst="rect">
            <a:avLst/>
          </a:prstGeom>
          <a:solidFill>
            <a:schemeClr val="lt1"/>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 name="Google Shape;98;p20"/>
          <p:cNvSpPr txBox="1">
            <a:spLocks noGrp="1"/>
          </p:cNvSpPr>
          <p:nvPr>
            <p:ph type="subTitle" idx="5"/>
          </p:nvPr>
        </p:nvSpPr>
        <p:spPr>
          <a:xfrm>
            <a:off x="6641433" y="3106600"/>
            <a:ext cx="4597200" cy="597600"/>
          </a:xfrm>
          <a:prstGeom prst="rect">
            <a:avLst/>
          </a:prstGeom>
          <a:solidFill>
            <a:schemeClr val="lt2"/>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None/>
              <a:defRPr sz="3200">
                <a:solidFill>
                  <a:schemeClr val="lt1"/>
                </a:solidFill>
              </a:defRPr>
            </a:lvl1pPr>
            <a:lvl2pPr lvl="1" algn="ctr" rtl="0">
              <a:lnSpc>
                <a:spcPct val="100000"/>
              </a:lnSpc>
              <a:spcBef>
                <a:spcPts val="0"/>
              </a:spcBef>
              <a:spcAft>
                <a:spcPts val="0"/>
              </a:spcAft>
              <a:buClr>
                <a:schemeClr val="dk1"/>
              </a:buClr>
              <a:buSzPts val="2400"/>
              <a:buNone/>
              <a:defRPr sz="3200">
                <a:solidFill>
                  <a:schemeClr val="dk1"/>
                </a:solidFill>
              </a:defRPr>
            </a:lvl2pPr>
            <a:lvl3pPr lvl="2" algn="ctr" rtl="0">
              <a:lnSpc>
                <a:spcPct val="100000"/>
              </a:lnSpc>
              <a:spcBef>
                <a:spcPts val="0"/>
              </a:spcBef>
              <a:spcAft>
                <a:spcPts val="0"/>
              </a:spcAft>
              <a:buClr>
                <a:schemeClr val="dk1"/>
              </a:buClr>
              <a:buSzPts val="2400"/>
              <a:buNone/>
              <a:defRPr sz="3200">
                <a:solidFill>
                  <a:schemeClr val="dk1"/>
                </a:solidFill>
              </a:defRPr>
            </a:lvl3pPr>
            <a:lvl4pPr lvl="3" algn="ctr" rtl="0">
              <a:lnSpc>
                <a:spcPct val="100000"/>
              </a:lnSpc>
              <a:spcBef>
                <a:spcPts val="0"/>
              </a:spcBef>
              <a:spcAft>
                <a:spcPts val="0"/>
              </a:spcAft>
              <a:buClr>
                <a:schemeClr val="dk1"/>
              </a:buClr>
              <a:buSzPts val="2400"/>
              <a:buNone/>
              <a:defRPr sz="3200">
                <a:solidFill>
                  <a:schemeClr val="dk1"/>
                </a:solidFill>
              </a:defRPr>
            </a:lvl4pPr>
            <a:lvl5pPr lvl="4" algn="ctr" rtl="0">
              <a:lnSpc>
                <a:spcPct val="100000"/>
              </a:lnSpc>
              <a:spcBef>
                <a:spcPts val="0"/>
              </a:spcBef>
              <a:spcAft>
                <a:spcPts val="0"/>
              </a:spcAft>
              <a:buClr>
                <a:schemeClr val="dk1"/>
              </a:buClr>
              <a:buSzPts val="2400"/>
              <a:buNone/>
              <a:defRPr sz="3200">
                <a:solidFill>
                  <a:schemeClr val="dk1"/>
                </a:solidFill>
              </a:defRPr>
            </a:lvl5pPr>
            <a:lvl6pPr lvl="5" algn="ctr" rtl="0">
              <a:lnSpc>
                <a:spcPct val="100000"/>
              </a:lnSpc>
              <a:spcBef>
                <a:spcPts val="0"/>
              </a:spcBef>
              <a:spcAft>
                <a:spcPts val="0"/>
              </a:spcAft>
              <a:buClr>
                <a:schemeClr val="dk1"/>
              </a:buClr>
              <a:buSzPts val="2400"/>
              <a:buNone/>
              <a:defRPr sz="3200">
                <a:solidFill>
                  <a:schemeClr val="dk1"/>
                </a:solidFill>
              </a:defRPr>
            </a:lvl6pPr>
            <a:lvl7pPr lvl="6" algn="ctr" rtl="0">
              <a:lnSpc>
                <a:spcPct val="100000"/>
              </a:lnSpc>
              <a:spcBef>
                <a:spcPts val="0"/>
              </a:spcBef>
              <a:spcAft>
                <a:spcPts val="0"/>
              </a:spcAft>
              <a:buClr>
                <a:schemeClr val="dk1"/>
              </a:buClr>
              <a:buSzPts val="2400"/>
              <a:buNone/>
              <a:defRPr sz="3200">
                <a:solidFill>
                  <a:schemeClr val="dk1"/>
                </a:solidFill>
              </a:defRPr>
            </a:lvl7pPr>
            <a:lvl8pPr lvl="7" algn="ctr" rtl="0">
              <a:lnSpc>
                <a:spcPct val="100000"/>
              </a:lnSpc>
              <a:spcBef>
                <a:spcPts val="0"/>
              </a:spcBef>
              <a:spcAft>
                <a:spcPts val="0"/>
              </a:spcAft>
              <a:buClr>
                <a:schemeClr val="dk1"/>
              </a:buClr>
              <a:buSzPts val="2400"/>
              <a:buNone/>
              <a:defRPr sz="3200">
                <a:solidFill>
                  <a:schemeClr val="dk1"/>
                </a:solidFill>
              </a:defRPr>
            </a:lvl8pPr>
            <a:lvl9pPr lvl="8" algn="ctr" rtl="0">
              <a:lnSpc>
                <a:spcPct val="100000"/>
              </a:lnSpc>
              <a:spcBef>
                <a:spcPts val="0"/>
              </a:spcBef>
              <a:spcAft>
                <a:spcPts val="0"/>
              </a:spcAft>
              <a:buClr>
                <a:schemeClr val="dk1"/>
              </a:buClr>
              <a:buSzPts val="2400"/>
              <a:buNone/>
              <a:defRPr sz="3200">
                <a:solidFill>
                  <a:schemeClr val="dk1"/>
                </a:solidFill>
              </a:defRPr>
            </a:lvl9pPr>
          </a:lstStyle>
          <a:p>
            <a:endParaRPr/>
          </a:p>
        </p:txBody>
      </p:sp>
      <p:sp>
        <p:nvSpPr>
          <p:cNvPr id="99" name="Google Shape;99;p20"/>
          <p:cNvSpPr txBox="1">
            <a:spLocks noGrp="1"/>
          </p:cNvSpPr>
          <p:nvPr>
            <p:ph type="subTitle" idx="6"/>
          </p:nvPr>
        </p:nvSpPr>
        <p:spPr>
          <a:xfrm>
            <a:off x="6641433" y="4686433"/>
            <a:ext cx="4597200" cy="597600"/>
          </a:xfrm>
          <a:prstGeom prst="rect">
            <a:avLst/>
          </a:prstGeom>
          <a:solidFill>
            <a:schemeClr val="lt2"/>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None/>
              <a:defRPr sz="3200">
                <a:solidFill>
                  <a:schemeClr val="lt1"/>
                </a:solidFill>
              </a:defRPr>
            </a:lvl1pPr>
            <a:lvl2pPr lvl="1" algn="ctr" rtl="0">
              <a:lnSpc>
                <a:spcPct val="100000"/>
              </a:lnSpc>
              <a:spcBef>
                <a:spcPts val="0"/>
              </a:spcBef>
              <a:spcAft>
                <a:spcPts val="0"/>
              </a:spcAft>
              <a:buClr>
                <a:schemeClr val="dk1"/>
              </a:buClr>
              <a:buSzPts val="2400"/>
              <a:buNone/>
              <a:defRPr sz="3200">
                <a:solidFill>
                  <a:schemeClr val="dk1"/>
                </a:solidFill>
              </a:defRPr>
            </a:lvl2pPr>
            <a:lvl3pPr lvl="2" algn="ctr" rtl="0">
              <a:lnSpc>
                <a:spcPct val="100000"/>
              </a:lnSpc>
              <a:spcBef>
                <a:spcPts val="0"/>
              </a:spcBef>
              <a:spcAft>
                <a:spcPts val="0"/>
              </a:spcAft>
              <a:buClr>
                <a:schemeClr val="dk1"/>
              </a:buClr>
              <a:buSzPts val="2400"/>
              <a:buNone/>
              <a:defRPr sz="3200">
                <a:solidFill>
                  <a:schemeClr val="dk1"/>
                </a:solidFill>
              </a:defRPr>
            </a:lvl3pPr>
            <a:lvl4pPr lvl="3" algn="ctr" rtl="0">
              <a:lnSpc>
                <a:spcPct val="100000"/>
              </a:lnSpc>
              <a:spcBef>
                <a:spcPts val="0"/>
              </a:spcBef>
              <a:spcAft>
                <a:spcPts val="0"/>
              </a:spcAft>
              <a:buClr>
                <a:schemeClr val="dk1"/>
              </a:buClr>
              <a:buSzPts val="2400"/>
              <a:buNone/>
              <a:defRPr sz="3200">
                <a:solidFill>
                  <a:schemeClr val="dk1"/>
                </a:solidFill>
              </a:defRPr>
            </a:lvl4pPr>
            <a:lvl5pPr lvl="4" algn="ctr" rtl="0">
              <a:lnSpc>
                <a:spcPct val="100000"/>
              </a:lnSpc>
              <a:spcBef>
                <a:spcPts val="0"/>
              </a:spcBef>
              <a:spcAft>
                <a:spcPts val="0"/>
              </a:spcAft>
              <a:buClr>
                <a:schemeClr val="dk1"/>
              </a:buClr>
              <a:buSzPts val="2400"/>
              <a:buNone/>
              <a:defRPr sz="3200">
                <a:solidFill>
                  <a:schemeClr val="dk1"/>
                </a:solidFill>
              </a:defRPr>
            </a:lvl5pPr>
            <a:lvl6pPr lvl="5" algn="ctr" rtl="0">
              <a:lnSpc>
                <a:spcPct val="100000"/>
              </a:lnSpc>
              <a:spcBef>
                <a:spcPts val="0"/>
              </a:spcBef>
              <a:spcAft>
                <a:spcPts val="0"/>
              </a:spcAft>
              <a:buClr>
                <a:schemeClr val="dk1"/>
              </a:buClr>
              <a:buSzPts val="2400"/>
              <a:buNone/>
              <a:defRPr sz="3200">
                <a:solidFill>
                  <a:schemeClr val="dk1"/>
                </a:solidFill>
              </a:defRPr>
            </a:lvl6pPr>
            <a:lvl7pPr lvl="6" algn="ctr" rtl="0">
              <a:lnSpc>
                <a:spcPct val="100000"/>
              </a:lnSpc>
              <a:spcBef>
                <a:spcPts val="0"/>
              </a:spcBef>
              <a:spcAft>
                <a:spcPts val="0"/>
              </a:spcAft>
              <a:buClr>
                <a:schemeClr val="dk1"/>
              </a:buClr>
              <a:buSzPts val="2400"/>
              <a:buNone/>
              <a:defRPr sz="3200">
                <a:solidFill>
                  <a:schemeClr val="dk1"/>
                </a:solidFill>
              </a:defRPr>
            </a:lvl7pPr>
            <a:lvl8pPr lvl="7" algn="ctr" rtl="0">
              <a:lnSpc>
                <a:spcPct val="100000"/>
              </a:lnSpc>
              <a:spcBef>
                <a:spcPts val="0"/>
              </a:spcBef>
              <a:spcAft>
                <a:spcPts val="0"/>
              </a:spcAft>
              <a:buClr>
                <a:schemeClr val="dk1"/>
              </a:buClr>
              <a:buSzPts val="2400"/>
              <a:buNone/>
              <a:defRPr sz="3200">
                <a:solidFill>
                  <a:schemeClr val="dk1"/>
                </a:solidFill>
              </a:defRPr>
            </a:lvl8pPr>
            <a:lvl9pPr lvl="8" algn="ctr" rtl="0">
              <a:lnSpc>
                <a:spcPct val="100000"/>
              </a:lnSpc>
              <a:spcBef>
                <a:spcPts val="0"/>
              </a:spcBef>
              <a:spcAft>
                <a:spcPts val="0"/>
              </a:spcAft>
              <a:buClr>
                <a:schemeClr val="dk1"/>
              </a:buClr>
              <a:buSzPts val="2400"/>
              <a:buNone/>
              <a:defRPr sz="3200">
                <a:solidFill>
                  <a:schemeClr val="dk1"/>
                </a:solidFill>
              </a:defRPr>
            </a:lvl9pPr>
          </a:lstStyle>
          <a:p>
            <a:endParaRPr/>
          </a:p>
        </p:txBody>
      </p:sp>
      <p:sp>
        <p:nvSpPr>
          <p:cNvPr id="100" name="Google Shape;100;p20"/>
          <p:cNvSpPr>
            <a:spLocks noGrp="1"/>
          </p:cNvSpPr>
          <p:nvPr>
            <p:ph type="pic" idx="7"/>
          </p:nvPr>
        </p:nvSpPr>
        <p:spPr>
          <a:xfrm>
            <a:off x="953467" y="1526767"/>
            <a:ext cx="4597200" cy="1356800"/>
          </a:xfrm>
          <a:prstGeom prst="rect">
            <a:avLst/>
          </a:prstGeom>
          <a:noFill/>
          <a:ln>
            <a:noFill/>
          </a:ln>
        </p:spPr>
      </p:sp>
      <p:sp>
        <p:nvSpPr>
          <p:cNvPr id="101" name="Google Shape;101;p20"/>
          <p:cNvSpPr>
            <a:spLocks noGrp="1"/>
          </p:cNvSpPr>
          <p:nvPr>
            <p:ph type="pic" idx="8"/>
          </p:nvPr>
        </p:nvSpPr>
        <p:spPr>
          <a:xfrm>
            <a:off x="953467" y="3106616"/>
            <a:ext cx="4597200" cy="1356800"/>
          </a:xfrm>
          <a:prstGeom prst="rect">
            <a:avLst/>
          </a:prstGeom>
          <a:noFill/>
          <a:ln>
            <a:noFill/>
          </a:ln>
        </p:spPr>
      </p:sp>
      <p:sp>
        <p:nvSpPr>
          <p:cNvPr id="102" name="Google Shape;102;p20"/>
          <p:cNvSpPr>
            <a:spLocks noGrp="1"/>
          </p:cNvSpPr>
          <p:nvPr>
            <p:ph type="pic" idx="9"/>
          </p:nvPr>
        </p:nvSpPr>
        <p:spPr>
          <a:xfrm>
            <a:off x="953467" y="4686497"/>
            <a:ext cx="4597200" cy="1356800"/>
          </a:xfrm>
          <a:prstGeom prst="rect">
            <a:avLst/>
          </a:prstGeom>
          <a:noFill/>
          <a:ln>
            <a:noFill/>
          </a:ln>
        </p:spPr>
      </p:sp>
    </p:spTree>
    <p:extLst>
      <p:ext uri="{BB962C8B-B14F-4D97-AF65-F5344CB8AC3E}">
        <p14:creationId xmlns:p14="http://schemas.microsoft.com/office/powerpoint/2010/main" val="3032354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9"/>
        <p:cNvGrpSpPr/>
        <p:nvPr/>
      </p:nvGrpSpPr>
      <p:grpSpPr>
        <a:xfrm>
          <a:off x="0" y="0"/>
          <a:ext cx="0" cy="0"/>
          <a:chOff x="0" y="0"/>
          <a:chExt cx="0" cy="0"/>
        </a:xfrm>
      </p:grpSpPr>
      <p:sp>
        <p:nvSpPr>
          <p:cNvPr id="160" name="Google Shape;160;p28"/>
          <p:cNvSpPr txBox="1">
            <a:spLocks noGrp="1"/>
          </p:cNvSpPr>
          <p:nvPr>
            <p:ph type="ctrTitle"/>
          </p:nvPr>
        </p:nvSpPr>
        <p:spPr>
          <a:xfrm>
            <a:off x="5281633" y="713333"/>
            <a:ext cx="5956800" cy="1330400"/>
          </a:xfrm>
          <a:prstGeom prst="rect">
            <a:avLst/>
          </a:prstGeom>
          <a:solidFill>
            <a:schemeClr val="lt1"/>
          </a:solidFill>
        </p:spPr>
        <p:txBody>
          <a:bodyPr spcFirstLastPara="1" wrap="square" lIns="91425" tIns="91425" rIns="91425" bIns="91425" anchor="t" anchorCtr="0">
            <a:noAutofit/>
          </a:bodyPr>
          <a:lstStyle>
            <a:lvl1pPr lvl="0" rtl="0">
              <a:spcBef>
                <a:spcPts val="0"/>
              </a:spcBef>
              <a:spcAft>
                <a:spcPts val="0"/>
              </a:spcAft>
              <a:buSzPts val="5200"/>
              <a:buNone/>
              <a:defRPr sz="8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61" name="Google Shape;161;p28"/>
          <p:cNvSpPr txBox="1">
            <a:spLocks noGrp="1"/>
          </p:cNvSpPr>
          <p:nvPr>
            <p:ph type="subTitle" idx="1"/>
          </p:nvPr>
        </p:nvSpPr>
        <p:spPr>
          <a:xfrm>
            <a:off x="5281833" y="2160033"/>
            <a:ext cx="5956400" cy="157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62" name="Google Shape;162;p28"/>
          <p:cNvSpPr>
            <a:spLocks noGrp="1"/>
          </p:cNvSpPr>
          <p:nvPr>
            <p:ph type="pic" idx="2"/>
          </p:nvPr>
        </p:nvSpPr>
        <p:spPr>
          <a:xfrm>
            <a:off x="953467" y="713333"/>
            <a:ext cx="3766800" cy="5329600"/>
          </a:xfrm>
          <a:prstGeom prst="rect">
            <a:avLst/>
          </a:prstGeom>
          <a:noFill/>
          <a:ln>
            <a:noFill/>
          </a:ln>
        </p:spPr>
      </p:sp>
    </p:spTree>
    <p:extLst>
      <p:ext uri="{BB962C8B-B14F-4D97-AF65-F5344CB8AC3E}">
        <p14:creationId xmlns:p14="http://schemas.microsoft.com/office/powerpoint/2010/main" val="1589332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dk2"/>
        </a:solidFill>
        <a:effectLst/>
      </p:bgPr>
    </p:bg>
    <p:spTree>
      <p:nvGrpSpPr>
        <p:cNvPr id="1" name="Shape 164"/>
        <p:cNvGrpSpPr/>
        <p:nvPr/>
      </p:nvGrpSpPr>
      <p:grpSpPr>
        <a:xfrm>
          <a:off x="0" y="0"/>
          <a:ext cx="0" cy="0"/>
          <a:chOff x="0" y="0"/>
          <a:chExt cx="0" cy="0"/>
        </a:xfrm>
      </p:grpSpPr>
      <p:cxnSp>
        <p:nvCxnSpPr>
          <p:cNvPr id="165" name="Google Shape;165;p29"/>
          <p:cNvCxnSpPr/>
          <p:nvPr/>
        </p:nvCxnSpPr>
        <p:spPr>
          <a:xfrm>
            <a:off x="952833" y="718667"/>
            <a:ext cx="0" cy="5426000"/>
          </a:xfrm>
          <a:prstGeom prst="straightConnector1">
            <a:avLst/>
          </a:prstGeom>
          <a:noFill/>
          <a:ln w="1905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952523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66"/>
        <p:cNvGrpSpPr/>
        <p:nvPr/>
      </p:nvGrpSpPr>
      <p:grpSpPr>
        <a:xfrm>
          <a:off x="0" y="0"/>
          <a:ext cx="0" cy="0"/>
          <a:chOff x="0" y="0"/>
          <a:chExt cx="0" cy="0"/>
        </a:xfrm>
      </p:grpSpPr>
      <p:cxnSp>
        <p:nvCxnSpPr>
          <p:cNvPr id="167" name="Google Shape;167;p30"/>
          <p:cNvCxnSpPr/>
          <p:nvPr/>
        </p:nvCxnSpPr>
        <p:spPr>
          <a:xfrm>
            <a:off x="952833" y="718667"/>
            <a:ext cx="0" cy="542600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577223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8083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5889867" y="2953400"/>
            <a:ext cx="5341600" cy="1122400"/>
          </a:xfrm>
          <a:prstGeom prst="rect">
            <a:avLst/>
          </a:prstGeom>
          <a:solidFill>
            <a:schemeClr val="lt2"/>
          </a:solidFill>
        </p:spPr>
        <p:txBody>
          <a:bodyPr spcFirstLastPara="1" wrap="square" lIns="91425" tIns="91425" rIns="91425" bIns="91425" anchor="ctr" anchorCtr="0">
            <a:noAutofit/>
          </a:bodyPr>
          <a:lstStyle>
            <a:lvl1pPr lvl="0">
              <a:spcBef>
                <a:spcPts val="0"/>
              </a:spcBef>
              <a:spcAft>
                <a:spcPts val="0"/>
              </a:spcAft>
              <a:buSzPts val="3600"/>
              <a:buNone/>
              <a:defRPr sz="4800">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title" idx="2" hasCustomPrompt="1"/>
          </p:nvPr>
        </p:nvSpPr>
        <p:spPr>
          <a:xfrm>
            <a:off x="5889867" y="1582167"/>
            <a:ext cx="188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6" name="Google Shape;16;p3"/>
          <p:cNvSpPr txBox="1">
            <a:spLocks noGrp="1"/>
          </p:cNvSpPr>
          <p:nvPr>
            <p:ph type="subTitle" idx="1"/>
          </p:nvPr>
        </p:nvSpPr>
        <p:spPr>
          <a:xfrm>
            <a:off x="5889867" y="4324633"/>
            <a:ext cx="5341600" cy="951200"/>
          </a:xfrm>
          <a:prstGeom prst="rect">
            <a:avLst/>
          </a:prstGeom>
          <a:solidFill>
            <a:schemeClr val="lt1"/>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5357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subTitle" idx="1"/>
          </p:nvPr>
        </p:nvSpPr>
        <p:spPr>
          <a:xfrm>
            <a:off x="6560333" y="1707800"/>
            <a:ext cx="4678000" cy="731200"/>
          </a:xfrm>
          <a:prstGeom prst="rect">
            <a:avLst/>
          </a:prstGeom>
          <a:solidFill>
            <a:schemeClr val="lt2"/>
          </a:solidFill>
        </p:spPr>
        <p:txBody>
          <a:bodyPr spcFirstLastPara="1" wrap="square" lIns="91425" tIns="91425" rIns="91425" bIns="91425" anchor="b" anchorCtr="0">
            <a:noAutofit/>
          </a:bodyPr>
          <a:lstStyle>
            <a:lvl1pPr lvl="0">
              <a:lnSpc>
                <a:spcPct val="100000"/>
              </a:lnSpc>
              <a:spcBef>
                <a:spcPts val="0"/>
              </a:spcBef>
              <a:spcAft>
                <a:spcPts val="0"/>
              </a:spcAft>
              <a:buClr>
                <a:schemeClr val="dk1"/>
              </a:buClr>
              <a:buSzPts val="2400"/>
              <a:buNone/>
              <a:defRPr sz="3200">
                <a:solidFill>
                  <a:schemeClr val="lt1"/>
                </a:solidFill>
              </a:defRPr>
            </a:lvl1pPr>
            <a:lvl2pPr lvl="1" algn="ctr">
              <a:lnSpc>
                <a:spcPct val="100000"/>
              </a:lnSpc>
              <a:spcBef>
                <a:spcPts val="0"/>
              </a:spcBef>
              <a:spcAft>
                <a:spcPts val="0"/>
              </a:spcAft>
              <a:buClr>
                <a:schemeClr val="dk1"/>
              </a:buClr>
              <a:buSzPts val="2400"/>
              <a:buNone/>
              <a:defRPr sz="3200">
                <a:solidFill>
                  <a:schemeClr val="dk1"/>
                </a:solidFill>
              </a:defRPr>
            </a:lvl2pPr>
            <a:lvl3pPr lvl="2" algn="ctr">
              <a:lnSpc>
                <a:spcPct val="100000"/>
              </a:lnSpc>
              <a:spcBef>
                <a:spcPts val="0"/>
              </a:spcBef>
              <a:spcAft>
                <a:spcPts val="0"/>
              </a:spcAft>
              <a:buClr>
                <a:schemeClr val="dk1"/>
              </a:buClr>
              <a:buSzPts val="2400"/>
              <a:buNone/>
              <a:defRPr sz="3200">
                <a:solidFill>
                  <a:schemeClr val="dk1"/>
                </a:solidFill>
              </a:defRPr>
            </a:lvl3pPr>
            <a:lvl4pPr lvl="3" algn="ctr">
              <a:lnSpc>
                <a:spcPct val="100000"/>
              </a:lnSpc>
              <a:spcBef>
                <a:spcPts val="0"/>
              </a:spcBef>
              <a:spcAft>
                <a:spcPts val="0"/>
              </a:spcAft>
              <a:buClr>
                <a:schemeClr val="dk1"/>
              </a:buClr>
              <a:buSzPts val="2400"/>
              <a:buNone/>
              <a:defRPr sz="3200">
                <a:solidFill>
                  <a:schemeClr val="dk1"/>
                </a:solidFill>
              </a:defRPr>
            </a:lvl4pPr>
            <a:lvl5pPr lvl="4" algn="ctr">
              <a:lnSpc>
                <a:spcPct val="100000"/>
              </a:lnSpc>
              <a:spcBef>
                <a:spcPts val="0"/>
              </a:spcBef>
              <a:spcAft>
                <a:spcPts val="0"/>
              </a:spcAft>
              <a:buClr>
                <a:schemeClr val="dk1"/>
              </a:buClr>
              <a:buSzPts val="2400"/>
              <a:buNone/>
              <a:defRPr sz="3200">
                <a:solidFill>
                  <a:schemeClr val="dk1"/>
                </a:solidFill>
              </a:defRPr>
            </a:lvl5pPr>
            <a:lvl6pPr lvl="5" algn="ctr">
              <a:lnSpc>
                <a:spcPct val="100000"/>
              </a:lnSpc>
              <a:spcBef>
                <a:spcPts val="0"/>
              </a:spcBef>
              <a:spcAft>
                <a:spcPts val="0"/>
              </a:spcAft>
              <a:buClr>
                <a:schemeClr val="dk1"/>
              </a:buClr>
              <a:buSzPts val="2400"/>
              <a:buNone/>
              <a:defRPr sz="3200">
                <a:solidFill>
                  <a:schemeClr val="dk1"/>
                </a:solidFill>
              </a:defRPr>
            </a:lvl6pPr>
            <a:lvl7pPr lvl="6" algn="ctr">
              <a:lnSpc>
                <a:spcPct val="100000"/>
              </a:lnSpc>
              <a:spcBef>
                <a:spcPts val="0"/>
              </a:spcBef>
              <a:spcAft>
                <a:spcPts val="0"/>
              </a:spcAft>
              <a:buClr>
                <a:schemeClr val="dk1"/>
              </a:buClr>
              <a:buSzPts val="2400"/>
              <a:buNone/>
              <a:defRPr sz="3200">
                <a:solidFill>
                  <a:schemeClr val="dk1"/>
                </a:solidFill>
              </a:defRPr>
            </a:lvl7pPr>
            <a:lvl8pPr lvl="7" algn="ctr">
              <a:lnSpc>
                <a:spcPct val="100000"/>
              </a:lnSpc>
              <a:spcBef>
                <a:spcPts val="0"/>
              </a:spcBef>
              <a:spcAft>
                <a:spcPts val="0"/>
              </a:spcAft>
              <a:buClr>
                <a:schemeClr val="dk1"/>
              </a:buClr>
              <a:buSzPts val="2400"/>
              <a:buNone/>
              <a:defRPr sz="3200">
                <a:solidFill>
                  <a:schemeClr val="dk1"/>
                </a:solidFill>
              </a:defRPr>
            </a:lvl8pPr>
            <a:lvl9pPr lvl="8" algn="ctr">
              <a:lnSpc>
                <a:spcPct val="100000"/>
              </a:lnSpc>
              <a:spcBef>
                <a:spcPts val="0"/>
              </a:spcBef>
              <a:spcAft>
                <a:spcPts val="0"/>
              </a:spcAft>
              <a:buClr>
                <a:schemeClr val="dk1"/>
              </a:buClr>
              <a:buSzPts val="2400"/>
              <a:buNone/>
              <a:defRPr sz="3200">
                <a:solidFill>
                  <a:schemeClr val="dk1"/>
                </a:solidFill>
              </a:defRPr>
            </a:lvl9pPr>
          </a:lstStyle>
          <a:p>
            <a:endParaRPr/>
          </a:p>
        </p:txBody>
      </p:sp>
      <p:sp>
        <p:nvSpPr>
          <p:cNvPr id="22" name="Google Shape;22;p5"/>
          <p:cNvSpPr txBox="1">
            <a:spLocks noGrp="1"/>
          </p:cNvSpPr>
          <p:nvPr>
            <p:ph type="subTitle" idx="2"/>
          </p:nvPr>
        </p:nvSpPr>
        <p:spPr>
          <a:xfrm>
            <a:off x="6562933" y="4145864"/>
            <a:ext cx="4678000" cy="731200"/>
          </a:xfrm>
          <a:prstGeom prst="rect">
            <a:avLst/>
          </a:prstGeom>
          <a:solidFill>
            <a:schemeClr val="lt2"/>
          </a:solidFill>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None/>
              <a:defRPr sz="3200">
                <a:solidFill>
                  <a:schemeClr val="lt1"/>
                </a:solidFill>
              </a:defRPr>
            </a:lvl1pPr>
            <a:lvl2pPr lvl="1" algn="ctr" rtl="0">
              <a:lnSpc>
                <a:spcPct val="100000"/>
              </a:lnSpc>
              <a:spcBef>
                <a:spcPts val="0"/>
              </a:spcBef>
              <a:spcAft>
                <a:spcPts val="0"/>
              </a:spcAft>
              <a:buClr>
                <a:schemeClr val="dk1"/>
              </a:buClr>
              <a:buSzPts val="2400"/>
              <a:buNone/>
              <a:defRPr sz="3200">
                <a:solidFill>
                  <a:schemeClr val="dk1"/>
                </a:solidFill>
              </a:defRPr>
            </a:lvl2pPr>
            <a:lvl3pPr lvl="2" algn="ctr" rtl="0">
              <a:lnSpc>
                <a:spcPct val="100000"/>
              </a:lnSpc>
              <a:spcBef>
                <a:spcPts val="0"/>
              </a:spcBef>
              <a:spcAft>
                <a:spcPts val="0"/>
              </a:spcAft>
              <a:buClr>
                <a:schemeClr val="dk1"/>
              </a:buClr>
              <a:buSzPts val="2400"/>
              <a:buNone/>
              <a:defRPr sz="3200">
                <a:solidFill>
                  <a:schemeClr val="dk1"/>
                </a:solidFill>
              </a:defRPr>
            </a:lvl3pPr>
            <a:lvl4pPr lvl="3" algn="ctr" rtl="0">
              <a:lnSpc>
                <a:spcPct val="100000"/>
              </a:lnSpc>
              <a:spcBef>
                <a:spcPts val="0"/>
              </a:spcBef>
              <a:spcAft>
                <a:spcPts val="0"/>
              </a:spcAft>
              <a:buClr>
                <a:schemeClr val="dk1"/>
              </a:buClr>
              <a:buSzPts val="2400"/>
              <a:buNone/>
              <a:defRPr sz="3200">
                <a:solidFill>
                  <a:schemeClr val="dk1"/>
                </a:solidFill>
              </a:defRPr>
            </a:lvl4pPr>
            <a:lvl5pPr lvl="4" algn="ctr" rtl="0">
              <a:lnSpc>
                <a:spcPct val="100000"/>
              </a:lnSpc>
              <a:spcBef>
                <a:spcPts val="0"/>
              </a:spcBef>
              <a:spcAft>
                <a:spcPts val="0"/>
              </a:spcAft>
              <a:buClr>
                <a:schemeClr val="dk1"/>
              </a:buClr>
              <a:buSzPts val="2400"/>
              <a:buNone/>
              <a:defRPr sz="3200">
                <a:solidFill>
                  <a:schemeClr val="dk1"/>
                </a:solidFill>
              </a:defRPr>
            </a:lvl5pPr>
            <a:lvl6pPr lvl="5" algn="ctr" rtl="0">
              <a:lnSpc>
                <a:spcPct val="100000"/>
              </a:lnSpc>
              <a:spcBef>
                <a:spcPts val="0"/>
              </a:spcBef>
              <a:spcAft>
                <a:spcPts val="0"/>
              </a:spcAft>
              <a:buClr>
                <a:schemeClr val="dk1"/>
              </a:buClr>
              <a:buSzPts val="2400"/>
              <a:buNone/>
              <a:defRPr sz="3200">
                <a:solidFill>
                  <a:schemeClr val="dk1"/>
                </a:solidFill>
              </a:defRPr>
            </a:lvl6pPr>
            <a:lvl7pPr lvl="6" algn="ctr" rtl="0">
              <a:lnSpc>
                <a:spcPct val="100000"/>
              </a:lnSpc>
              <a:spcBef>
                <a:spcPts val="0"/>
              </a:spcBef>
              <a:spcAft>
                <a:spcPts val="0"/>
              </a:spcAft>
              <a:buClr>
                <a:schemeClr val="dk1"/>
              </a:buClr>
              <a:buSzPts val="2400"/>
              <a:buNone/>
              <a:defRPr sz="3200">
                <a:solidFill>
                  <a:schemeClr val="dk1"/>
                </a:solidFill>
              </a:defRPr>
            </a:lvl7pPr>
            <a:lvl8pPr lvl="7" algn="ctr" rtl="0">
              <a:lnSpc>
                <a:spcPct val="100000"/>
              </a:lnSpc>
              <a:spcBef>
                <a:spcPts val="0"/>
              </a:spcBef>
              <a:spcAft>
                <a:spcPts val="0"/>
              </a:spcAft>
              <a:buClr>
                <a:schemeClr val="dk1"/>
              </a:buClr>
              <a:buSzPts val="2400"/>
              <a:buNone/>
              <a:defRPr sz="3200">
                <a:solidFill>
                  <a:schemeClr val="dk1"/>
                </a:solidFill>
              </a:defRPr>
            </a:lvl8pPr>
            <a:lvl9pPr lvl="8" algn="ctr" rtl="0">
              <a:lnSpc>
                <a:spcPct val="100000"/>
              </a:lnSpc>
              <a:spcBef>
                <a:spcPts val="0"/>
              </a:spcBef>
              <a:spcAft>
                <a:spcPts val="0"/>
              </a:spcAft>
              <a:buClr>
                <a:schemeClr val="dk1"/>
              </a:buClr>
              <a:buSzPts val="2400"/>
              <a:buNone/>
              <a:defRPr sz="3200">
                <a:solidFill>
                  <a:schemeClr val="dk1"/>
                </a:solidFill>
              </a:defRPr>
            </a:lvl9pPr>
          </a:lstStyle>
          <a:p>
            <a:endParaRPr/>
          </a:p>
        </p:txBody>
      </p:sp>
      <p:sp>
        <p:nvSpPr>
          <p:cNvPr id="23" name="Google Shape;23;p5"/>
          <p:cNvSpPr txBox="1">
            <a:spLocks noGrp="1"/>
          </p:cNvSpPr>
          <p:nvPr>
            <p:ph type="subTitle" idx="3"/>
          </p:nvPr>
        </p:nvSpPr>
        <p:spPr>
          <a:xfrm>
            <a:off x="6560333" y="2439167"/>
            <a:ext cx="4678000" cy="12516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 name="Google Shape;24;p5"/>
          <p:cNvSpPr txBox="1">
            <a:spLocks noGrp="1"/>
          </p:cNvSpPr>
          <p:nvPr>
            <p:ph type="subTitle" idx="4"/>
          </p:nvPr>
        </p:nvSpPr>
        <p:spPr>
          <a:xfrm>
            <a:off x="6560333" y="4877067"/>
            <a:ext cx="4678000" cy="1251600"/>
          </a:xfrm>
          <a:prstGeom prst="rect">
            <a:avLst/>
          </a:prstGeom>
          <a:solidFill>
            <a:schemeClr val="lt1"/>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 name="Google Shape;25;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Font typeface="Montserrat"/>
              <a:buNone/>
              <a:defRPr>
                <a:latin typeface="Montserrat"/>
                <a:ea typeface="Montserrat"/>
                <a:cs typeface="Montserrat"/>
                <a:sym typeface="Montserrat"/>
              </a:defRPr>
            </a:lvl2pPr>
            <a:lvl3pPr lvl="2" rtl="0">
              <a:spcBef>
                <a:spcPts val="0"/>
              </a:spcBef>
              <a:spcAft>
                <a:spcPts val="0"/>
              </a:spcAft>
              <a:buSzPts val="3500"/>
              <a:buFont typeface="Montserrat"/>
              <a:buNone/>
              <a:defRPr>
                <a:latin typeface="Montserrat"/>
                <a:ea typeface="Montserrat"/>
                <a:cs typeface="Montserrat"/>
                <a:sym typeface="Montserrat"/>
              </a:defRPr>
            </a:lvl3pPr>
            <a:lvl4pPr lvl="3" rtl="0">
              <a:spcBef>
                <a:spcPts val="0"/>
              </a:spcBef>
              <a:spcAft>
                <a:spcPts val="0"/>
              </a:spcAft>
              <a:buSzPts val="3500"/>
              <a:buFont typeface="Montserrat"/>
              <a:buNone/>
              <a:defRPr>
                <a:latin typeface="Montserrat"/>
                <a:ea typeface="Montserrat"/>
                <a:cs typeface="Montserrat"/>
                <a:sym typeface="Montserrat"/>
              </a:defRPr>
            </a:lvl4pPr>
            <a:lvl5pPr lvl="4" rtl="0">
              <a:spcBef>
                <a:spcPts val="0"/>
              </a:spcBef>
              <a:spcAft>
                <a:spcPts val="0"/>
              </a:spcAft>
              <a:buSzPts val="3500"/>
              <a:buFont typeface="Montserrat"/>
              <a:buNone/>
              <a:defRPr>
                <a:latin typeface="Montserrat"/>
                <a:ea typeface="Montserrat"/>
                <a:cs typeface="Montserrat"/>
                <a:sym typeface="Montserrat"/>
              </a:defRPr>
            </a:lvl5pPr>
            <a:lvl6pPr lvl="5" rtl="0">
              <a:spcBef>
                <a:spcPts val="0"/>
              </a:spcBef>
              <a:spcAft>
                <a:spcPts val="0"/>
              </a:spcAft>
              <a:buSzPts val="3500"/>
              <a:buFont typeface="Montserrat"/>
              <a:buNone/>
              <a:defRPr>
                <a:latin typeface="Montserrat"/>
                <a:ea typeface="Montserrat"/>
                <a:cs typeface="Montserrat"/>
                <a:sym typeface="Montserrat"/>
              </a:defRPr>
            </a:lvl6pPr>
            <a:lvl7pPr lvl="6" rtl="0">
              <a:spcBef>
                <a:spcPts val="0"/>
              </a:spcBef>
              <a:spcAft>
                <a:spcPts val="0"/>
              </a:spcAft>
              <a:buSzPts val="3500"/>
              <a:buFont typeface="Montserrat"/>
              <a:buNone/>
              <a:defRPr>
                <a:latin typeface="Montserrat"/>
                <a:ea typeface="Montserrat"/>
                <a:cs typeface="Montserrat"/>
                <a:sym typeface="Montserrat"/>
              </a:defRPr>
            </a:lvl7pPr>
            <a:lvl8pPr lvl="7" rtl="0">
              <a:spcBef>
                <a:spcPts val="0"/>
              </a:spcBef>
              <a:spcAft>
                <a:spcPts val="0"/>
              </a:spcAft>
              <a:buSzPts val="3500"/>
              <a:buFont typeface="Montserrat"/>
              <a:buNone/>
              <a:defRPr>
                <a:latin typeface="Montserrat"/>
                <a:ea typeface="Montserrat"/>
                <a:cs typeface="Montserrat"/>
                <a:sym typeface="Montserrat"/>
              </a:defRPr>
            </a:lvl8pPr>
            <a:lvl9pPr lvl="8" rtl="0">
              <a:spcBef>
                <a:spcPts val="0"/>
              </a:spcBef>
              <a:spcAft>
                <a:spcPts val="0"/>
              </a:spcAft>
              <a:buSzPts val="3500"/>
              <a:buFont typeface="Montserrat"/>
              <a:buNone/>
              <a:defRPr>
                <a:latin typeface="Montserrat"/>
                <a:ea typeface="Montserrat"/>
                <a:cs typeface="Montserrat"/>
                <a:sym typeface="Montserrat"/>
              </a:defRPr>
            </a:lvl9pPr>
          </a:lstStyle>
          <a:p>
            <a:endParaRPr/>
          </a:p>
        </p:txBody>
      </p:sp>
      <p:sp>
        <p:nvSpPr>
          <p:cNvPr id="26" name="Google Shape;26;p5"/>
          <p:cNvSpPr>
            <a:spLocks noGrp="1"/>
          </p:cNvSpPr>
          <p:nvPr>
            <p:ph type="pic" idx="5"/>
          </p:nvPr>
        </p:nvSpPr>
        <p:spPr>
          <a:xfrm>
            <a:off x="953467" y="1707800"/>
            <a:ext cx="4678000" cy="1982800"/>
          </a:xfrm>
          <a:prstGeom prst="rect">
            <a:avLst/>
          </a:prstGeom>
          <a:noFill/>
          <a:ln>
            <a:noFill/>
          </a:ln>
        </p:spPr>
      </p:sp>
      <p:sp>
        <p:nvSpPr>
          <p:cNvPr id="27" name="Google Shape;27;p5"/>
          <p:cNvSpPr>
            <a:spLocks noGrp="1"/>
          </p:cNvSpPr>
          <p:nvPr>
            <p:ph type="pic" idx="6"/>
          </p:nvPr>
        </p:nvSpPr>
        <p:spPr>
          <a:xfrm>
            <a:off x="953467" y="4145867"/>
            <a:ext cx="4678000" cy="1982800"/>
          </a:xfrm>
          <a:prstGeom prst="rect">
            <a:avLst/>
          </a:prstGeom>
          <a:noFill/>
          <a:ln>
            <a:noFill/>
          </a:ln>
        </p:spPr>
      </p:sp>
    </p:spTree>
    <p:extLst>
      <p:ext uri="{BB962C8B-B14F-4D97-AF65-F5344CB8AC3E}">
        <p14:creationId xmlns:p14="http://schemas.microsoft.com/office/powerpoint/2010/main" val="369526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7"/>
          <p:cNvSpPr txBox="1">
            <a:spLocks noGrp="1"/>
          </p:cNvSpPr>
          <p:nvPr>
            <p:ph type="body" idx="1"/>
          </p:nvPr>
        </p:nvSpPr>
        <p:spPr>
          <a:xfrm>
            <a:off x="960000" y="1536633"/>
            <a:ext cx="6532400" cy="4555200"/>
          </a:xfrm>
          <a:prstGeom prst="rect">
            <a:avLst/>
          </a:prstGeom>
          <a:solidFill>
            <a:schemeClr val="lt1"/>
          </a:solidFill>
        </p:spPr>
        <p:txBody>
          <a:bodyPr spcFirstLastPara="1" wrap="square" lIns="91425" tIns="91425" rIns="91425" bIns="91425" anchor="ctr" anchorCtr="0">
            <a:noAutofit/>
          </a:bodyPr>
          <a:lstStyle>
            <a:lvl1pPr marL="609585" lvl="0" indent="-423323" rtl="0">
              <a:lnSpc>
                <a:spcPct val="100000"/>
              </a:lnSpc>
              <a:spcBef>
                <a:spcPts val="0"/>
              </a:spcBef>
              <a:spcAft>
                <a:spcPts val="0"/>
              </a:spcAft>
              <a:buClr>
                <a:schemeClr val="accent1"/>
              </a:buClr>
              <a:buSzPts val="1400"/>
              <a:buChar char="■"/>
              <a:defRPr sz="1867"/>
            </a:lvl1pPr>
            <a:lvl2pPr marL="1219170" lvl="1" indent="-423323" rtl="0">
              <a:lnSpc>
                <a:spcPct val="100000"/>
              </a:lnSpc>
              <a:spcBef>
                <a:spcPts val="0"/>
              </a:spcBef>
              <a:spcAft>
                <a:spcPts val="0"/>
              </a:spcAft>
              <a:buClr>
                <a:srgbClr val="434343"/>
              </a:buClr>
              <a:buSzPts val="1400"/>
              <a:buChar char="○"/>
              <a:defRPr>
                <a:solidFill>
                  <a:srgbClr val="434343"/>
                </a:solidFill>
              </a:defRPr>
            </a:lvl2pPr>
            <a:lvl3pPr marL="1828754" lvl="2" indent="-423323" rtl="0">
              <a:lnSpc>
                <a:spcPct val="100000"/>
              </a:lnSpc>
              <a:spcBef>
                <a:spcPts val="0"/>
              </a:spcBef>
              <a:spcAft>
                <a:spcPts val="0"/>
              </a:spcAft>
              <a:buClr>
                <a:srgbClr val="434343"/>
              </a:buClr>
              <a:buSzPts val="1400"/>
              <a:buChar char="■"/>
              <a:defRPr>
                <a:solidFill>
                  <a:srgbClr val="434343"/>
                </a:solidFill>
              </a:defRPr>
            </a:lvl3pPr>
            <a:lvl4pPr marL="2438339" lvl="3" indent="-423323" rtl="0">
              <a:lnSpc>
                <a:spcPct val="100000"/>
              </a:lnSpc>
              <a:spcBef>
                <a:spcPts val="0"/>
              </a:spcBef>
              <a:spcAft>
                <a:spcPts val="0"/>
              </a:spcAft>
              <a:buClr>
                <a:srgbClr val="434343"/>
              </a:buClr>
              <a:buSzPts val="1400"/>
              <a:buChar char="●"/>
              <a:defRPr>
                <a:solidFill>
                  <a:srgbClr val="434343"/>
                </a:solidFill>
              </a:defRPr>
            </a:lvl4pPr>
            <a:lvl5pPr marL="3047924" lvl="4" indent="-423323" rtl="0">
              <a:lnSpc>
                <a:spcPct val="100000"/>
              </a:lnSpc>
              <a:spcBef>
                <a:spcPts val="0"/>
              </a:spcBef>
              <a:spcAft>
                <a:spcPts val="0"/>
              </a:spcAft>
              <a:buClr>
                <a:srgbClr val="434343"/>
              </a:buClr>
              <a:buSzPts val="1400"/>
              <a:buChar char="○"/>
              <a:defRPr>
                <a:solidFill>
                  <a:srgbClr val="434343"/>
                </a:solidFill>
              </a:defRPr>
            </a:lvl5pPr>
            <a:lvl6pPr marL="3657509" lvl="5" indent="-423323" rtl="0">
              <a:lnSpc>
                <a:spcPct val="100000"/>
              </a:lnSpc>
              <a:spcBef>
                <a:spcPts val="0"/>
              </a:spcBef>
              <a:spcAft>
                <a:spcPts val="0"/>
              </a:spcAft>
              <a:buClr>
                <a:srgbClr val="434343"/>
              </a:buClr>
              <a:buSzPts val="1400"/>
              <a:buChar char="■"/>
              <a:defRPr>
                <a:solidFill>
                  <a:srgbClr val="434343"/>
                </a:solidFill>
              </a:defRPr>
            </a:lvl6pPr>
            <a:lvl7pPr marL="4267093" lvl="6" indent="-423323" rtl="0">
              <a:lnSpc>
                <a:spcPct val="100000"/>
              </a:lnSpc>
              <a:spcBef>
                <a:spcPts val="0"/>
              </a:spcBef>
              <a:spcAft>
                <a:spcPts val="0"/>
              </a:spcAft>
              <a:buClr>
                <a:srgbClr val="434343"/>
              </a:buClr>
              <a:buSzPts val="1400"/>
              <a:buChar char="●"/>
              <a:defRPr>
                <a:solidFill>
                  <a:srgbClr val="434343"/>
                </a:solidFill>
              </a:defRPr>
            </a:lvl7pPr>
            <a:lvl8pPr marL="4876678" lvl="7" indent="-423323" rtl="0">
              <a:lnSpc>
                <a:spcPct val="100000"/>
              </a:lnSpc>
              <a:spcBef>
                <a:spcPts val="0"/>
              </a:spcBef>
              <a:spcAft>
                <a:spcPts val="0"/>
              </a:spcAft>
              <a:buClr>
                <a:srgbClr val="434343"/>
              </a:buClr>
              <a:buSzPts val="1400"/>
              <a:buChar char="○"/>
              <a:defRPr>
                <a:solidFill>
                  <a:srgbClr val="434343"/>
                </a:solidFill>
              </a:defRPr>
            </a:lvl8pPr>
            <a:lvl9pPr marL="5486263" lvl="8" indent="-423323" rtl="0">
              <a:lnSpc>
                <a:spcPct val="100000"/>
              </a:lnSpc>
              <a:spcBef>
                <a:spcPts val="0"/>
              </a:spcBef>
              <a:spcAft>
                <a:spcPts val="0"/>
              </a:spcAft>
              <a:buClr>
                <a:srgbClr val="434343"/>
              </a:buClr>
              <a:buSzPts val="1400"/>
              <a:buChar char="■"/>
              <a:defRPr>
                <a:solidFill>
                  <a:srgbClr val="434343"/>
                </a:solidFill>
              </a:defRPr>
            </a:lvl9pPr>
          </a:lstStyle>
          <a:p>
            <a:endParaRPr/>
          </a:p>
        </p:txBody>
      </p:sp>
      <p:sp>
        <p:nvSpPr>
          <p:cNvPr id="33" name="Google Shape;33;p7"/>
          <p:cNvSpPr>
            <a:spLocks noGrp="1"/>
          </p:cNvSpPr>
          <p:nvPr>
            <p:ph type="pic" idx="2"/>
          </p:nvPr>
        </p:nvSpPr>
        <p:spPr>
          <a:xfrm>
            <a:off x="7989167" y="1589333"/>
            <a:ext cx="3249200" cy="4502400"/>
          </a:xfrm>
          <a:prstGeom prst="rect">
            <a:avLst/>
          </a:prstGeom>
          <a:noFill/>
          <a:ln>
            <a:noFill/>
          </a:ln>
        </p:spPr>
      </p:sp>
    </p:spTree>
    <p:extLst>
      <p:ext uri="{BB962C8B-B14F-4D97-AF65-F5344CB8AC3E}">
        <p14:creationId xmlns:p14="http://schemas.microsoft.com/office/powerpoint/2010/main" val="3678862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pic>
        <p:nvPicPr>
          <p:cNvPr id="8194" name="Picture 2" descr="Compañeros concentrados mirando gráficos estadísticos y hablando sobre el trabajo. Altos directivos profesionales y joven asistente preparando plan de negocios. Concepto de trabajo en equipo, gestión y asociación">
            <a:extLst>
              <a:ext uri="{FF2B5EF4-FFF2-40B4-BE49-F238E27FC236}">
                <a16:creationId xmlns:a16="http://schemas.microsoft.com/office/drawing/2014/main" id="{01A6DEDF-7A11-32AB-85BC-5713595937FA}"/>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647" y="0"/>
            <a:ext cx="12379293" cy="8246271"/>
          </a:xfrm>
          <a:prstGeom prst="rect">
            <a:avLst/>
          </a:prstGeom>
          <a:noFill/>
          <a:extLst>
            <a:ext uri="{909E8E84-426E-40DD-AFC4-6F175D3DCCD1}">
              <a14:hiddenFill xmlns:a14="http://schemas.microsoft.com/office/drawing/2010/main">
                <a:solidFill>
                  <a:srgbClr val="FFFFFF"/>
                </a:solidFill>
              </a14:hiddenFill>
            </a:ext>
          </a:extLst>
        </p:spPr>
      </p:pic>
      <p:sp>
        <p:nvSpPr>
          <p:cNvPr id="36" name="Google Shape;36;p8"/>
          <p:cNvSpPr txBox="1">
            <a:spLocks noGrp="1"/>
          </p:cNvSpPr>
          <p:nvPr>
            <p:ph type="title"/>
          </p:nvPr>
        </p:nvSpPr>
        <p:spPr>
          <a:xfrm>
            <a:off x="1850500" y="1684433"/>
            <a:ext cx="8490400" cy="3489200"/>
          </a:xfrm>
          <a:prstGeom prst="rect">
            <a:avLst/>
          </a:prstGeom>
          <a:solidFill>
            <a:schemeClr val="lt2"/>
          </a:solidFill>
        </p:spPr>
        <p:txBody>
          <a:bodyPr spcFirstLastPara="1" wrap="square" lIns="91425" tIns="91425" rIns="91425" bIns="91425" anchor="ctr" anchorCtr="0">
            <a:noAutofit/>
          </a:bodyPr>
          <a:lstStyle>
            <a:lvl1pPr lvl="0" algn="ctr">
              <a:spcBef>
                <a:spcPts val="0"/>
              </a:spcBef>
              <a:spcAft>
                <a:spcPts val="0"/>
              </a:spcAft>
              <a:buSzPts val="6000"/>
              <a:buNone/>
              <a:defRPr sz="9333">
                <a:solidFill>
                  <a:schemeClr val="lt1"/>
                </a:solidFill>
              </a:defRPr>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164094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pic>
        <p:nvPicPr>
          <p:cNvPr id="7170" name="Picture 2" descr="Grupo de jóvenes empresarios que trabajan en la oficina">
            <a:extLst>
              <a:ext uri="{FF2B5EF4-FFF2-40B4-BE49-F238E27FC236}">
                <a16:creationId xmlns:a16="http://schemas.microsoft.com/office/drawing/2014/main" id="{E7C2F860-788D-9E6F-D137-D3750FFAD84B}"/>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138814"/>
            <a:ext cx="12192000" cy="8121508"/>
          </a:xfrm>
          <a:prstGeom prst="rect">
            <a:avLst/>
          </a:prstGeom>
          <a:noFill/>
          <a:extLst>
            <a:ext uri="{909E8E84-426E-40DD-AFC4-6F175D3DCCD1}">
              <a14:hiddenFill xmlns:a14="http://schemas.microsoft.com/office/drawing/2010/main">
                <a:solidFill>
                  <a:srgbClr val="FFFFFF"/>
                </a:solidFill>
              </a14:hiddenFill>
            </a:ext>
          </a:extLst>
        </p:spPr>
      </p:pic>
      <p:sp>
        <p:nvSpPr>
          <p:cNvPr id="39" name="Google Shape;39;p9"/>
          <p:cNvSpPr txBox="1">
            <a:spLocks noGrp="1"/>
          </p:cNvSpPr>
          <p:nvPr>
            <p:ph type="title"/>
          </p:nvPr>
        </p:nvSpPr>
        <p:spPr>
          <a:xfrm>
            <a:off x="2350200" y="1653567"/>
            <a:ext cx="7491600" cy="1122400"/>
          </a:xfrm>
          <a:prstGeom prst="rect">
            <a:avLst/>
          </a:prstGeom>
          <a:solidFill>
            <a:schemeClr val="lt2"/>
          </a:solidFill>
        </p:spPr>
        <p:txBody>
          <a:bodyPr spcFirstLastPara="1" wrap="square" lIns="91425" tIns="91425" rIns="91425" bIns="91425" anchor="t" anchorCtr="0">
            <a:noAutofit/>
          </a:bodyPr>
          <a:lstStyle>
            <a:lvl1pPr lvl="0" algn="ctr" rtl="0">
              <a:spcBef>
                <a:spcPts val="0"/>
              </a:spcBef>
              <a:spcAft>
                <a:spcPts val="0"/>
              </a:spcAft>
              <a:buSzPts val="3600"/>
              <a:buNone/>
              <a:defRPr sz="6000">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 name="Google Shape;40;p9"/>
          <p:cNvSpPr txBox="1">
            <a:spLocks noGrp="1"/>
          </p:cNvSpPr>
          <p:nvPr>
            <p:ph type="subTitle" idx="1"/>
          </p:nvPr>
        </p:nvSpPr>
        <p:spPr>
          <a:xfrm>
            <a:off x="2350333" y="2962033"/>
            <a:ext cx="7491600" cy="2242400"/>
          </a:xfrm>
          <a:prstGeom prst="rect">
            <a:avLst/>
          </a:prstGeom>
          <a:solidFill>
            <a:schemeClr val="lt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68961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5917333" y="1263400"/>
            <a:ext cx="5321200" cy="2440800"/>
          </a:xfrm>
          <a:prstGeom prst="rect">
            <a:avLst/>
          </a:prstGeom>
          <a:solidFill>
            <a:schemeClr val="lt2"/>
          </a:solidFill>
        </p:spPr>
        <p:txBody>
          <a:bodyPr spcFirstLastPara="1" wrap="square" lIns="91425" tIns="91425" rIns="91425" bIns="91425" anchor="ctr" anchorCtr="0">
            <a:noAutofit/>
          </a:bodyPr>
          <a:lstStyle>
            <a:lvl1pPr lvl="0" algn="ctr">
              <a:spcBef>
                <a:spcPts val="0"/>
              </a:spcBef>
              <a:spcAft>
                <a:spcPts val="0"/>
              </a:spcAft>
              <a:buSzPts val="9600"/>
              <a:buNone/>
              <a:defRPr sz="9600">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6" name="Google Shape;46;p11"/>
          <p:cNvSpPr txBox="1">
            <a:spLocks noGrp="1"/>
          </p:cNvSpPr>
          <p:nvPr>
            <p:ph type="subTitle" idx="1"/>
          </p:nvPr>
        </p:nvSpPr>
        <p:spPr>
          <a:xfrm>
            <a:off x="5917333" y="3704200"/>
            <a:ext cx="5321200" cy="1890400"/>
          </a:xfrm>
          <a:prstGeom prst="rect">
            <a:avLst/>
          </a:prstGeom>
          <a:solidFill>
            <a:schemeClr val="lt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47" name="Google Shape;47;p11"/>
          <p:cNvSpPr>
            <a:spLocks noGrp="1"/>
          </p:cNvSpPr>
          <p:nvPr>
            <p:ph type="pic" idx="2"/>
          </p:nvPr>
        </p:nvSpPr>
        <p:spPr>
          <a:xfrm>
            <a:off x="953467" y="1263400"/>
            <a:ext cx="4450000" cy="4331200"/>
          </a:xfrm>
          <a:prstGeom prst="rect">
            <a:avLst/>
          </a:prstGeom>
          <a:noFill/>
          <a:ln>
            <a:noFill/>
          </a:ln>
        </p:spPr>
      </p:sp>
    </p:spTree>
    <p:extLst>
      <p:ext uri="{BB962C8B-B14F-4D97-AF65-F5344CB8AC3E}">
        <p14:creationId xmlns:p14="http://schemas.microsoft.com/office/powerpoint/2010/main" val="277932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
        <p:cNvGrpSpPr/>
        <p:nvPr/>
      </p:nvGrpSpPr>
      <p:grpSpPr>
        <a:xfrm>
          <a:off x="0" y="0"/>
          <a:ext cx="0" cy="0"/>
          <a:chOff x="0" y="0"/>
          <a:chExt cx="0" cy="0"/>
        </a:xfrm>
      </p:grpSpPr>
    </p:spTree>
    <p:extLst>
      <p:ext uri="{BB962C8B-B14F-4D97-AF65-F5344CB8AC3E}">
        <p14:creationId xmlns:p14="http://schemas.microsoft.com/office/powerpoint/2010/main" val="221285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299000" y="5040412"/>
            <a:ext cx="6940000" cy="906400"/>
          </a:xfrm>
          <a:prstGeom prst="rect">
            <a:avLst/>
          </a:prstGeom>
          <a:solidFill>
            <a:schemeClr val="lt2"/>
          </a:solidFill>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65" name="Google Shape;65;p14"/>
          <p:cNvSpPr txBox="1">
            <a:spLocks noGrp="1"/>
          </p:cNvSpPr>
          <p:nvPr>
            <p:ph type="subTitle" idx="1"/>
          </p:nvPr>
        </p:nvSpPr>
        <p:spPr>
          <a:xfrm>
            <a:off x="4299000" y="713333"/>
            <a:ext cx="6940000" cy="4043600"/>
          </a:xfrm>
          <a:prstGeom prst="rect">
            <a:avLst/>
          </a:prstGeom>
          <a:solidFill>
            <a:schemeClr val="lt1"/>
          </a:solidFill>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66" name="Google Shape;66;p14"/>
          <p:cNvSpPr>
            <a:spLocks noGrp="1"/>
          </p:cNvSpPr>
          <p:nvPr>
            <p:ph type="pic" idx="2"/>
          </p:nvPr>
        </p:nvSpPr>
        <p:spPr>
          <a:xfrm>
            <a:off x="1302199" y="713333"/>
            <a:ext cx="2652400" cy="5233600"/>
          </a:xfrm>
          <a:prstGeom prst="rect">
            <a:avLst/>
          </a:prstGeom>
          <a:noFill/>
          <a:ln>
            <a:noFill/>
          </a:ln>
        </p:spPr>
      </p:sp>
    </p:spTree>
    <p:extLst>
      <p:ext uri="{BB962C8B-B14F-4D97-AF65-F5344CB8AC3E}">
        <p14:creationId xmlns:p14="http://schemas.microsoft.com/office/powerpoint/2010/main" val="230856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SemiBold"/>
              <a:buNone/>
              <a:defRPr sz="3000">
                <a:solidFill>
                  <a:schemeClr val="dk1"/>
                </a:solidFill>
                <a:latin typeface="Montserrat SemiBold"/>
                <a:ea typeface="Montserrat SemiBold"/>
                <a:cs typeface="Montserrat SemiBold"/>
                <a:sym typeface="Montserrat SemiBold"/>
              </a:defRPr>
            </a:lvl1pPr>
            <a:lvl2pPr lvl="1" rtl="0">
              <a:spcBef>
                <a:spcPts val="0"/>
              </a:spcBef>
              <a:spcAft>
                <a:spcPts val="0"/>
              </a:spcAft>
              <a:buClr>
                <a:schemeClr val="dk1"/>
              </a:buClr>
              <a:buSzPts val="3500"/>
              <a:buFont typeface="Montserrat SemiBold"/>
              <a:buNone/>
              <a:defRPr sz="3500">
                <a:solidFill>
                  <a:schemeClr val="dk1"/>
                </a:solidFill>
                <a:latin typeface="Montserrat SemiBold"/>
                <a:ea typeface="Montserrat SemiBold"/>
                <a:cs typeface="Montserrat SemiBold"/>
                <a:sym typeface="Montserrat SemiBold"/>
              </a:defRPr>
            </a:lvl2pPr>
            <a:lvl3pPr lvl="2" rtl="0">
              <a:spcBef>
                <a:spcPts val="0"/>
              </a:spcBef>
              <a:spcAft>
                <a:spcPts val="0"/>
              </a:spcAft>
              <a:buClr>
                <a:schemeClr val="dk1"/>
              </a:buClr>
              <a:buSzPts val="3500"/>
              <a:buFont typeface="Montserrat SemiBold"/>
              <a:buNone/>
              <a:defRPr sz="3500">
                <a:solidFill>
                  <a:schemeClr val="dk1"/>
                </a:solidFill>
                <a:latin typeface="Montserrat SemiBold"/>
                <a:ea typeface="Montserrat SemiBold"/>
                <a:cs typeface="Montserrat SemiBold"/>
                <a:sym typeface="Montserrat SemiBold"/>
              </a:defRPr>
            </a:lvl3pPr>
            <a:lvl4pPr lvl="3" rtl="0">
              <a:spcBef>
                <a:spcPts val="0"/>
              </a:spcBef>
              <a:spcAft>
                <a:spcPts val="0"/>
              </a:spcAft>
              <a:buClr>
                <a:schemeClr val="dk1"/>
              </a:buClr>
              <a:buSzPts val="3500"/>
              <a:buFont typeface="Montserrat SemiBold"/>
              <a:buNone/>
              <a:defRPr sz="3500">
                <a:solidFill>
                  <a:schemeClr val="dk1"/>
                </a:solidFill>
                <a:latin typeface="Montserrat SemiBold"/>
                <a:ea typeface="Montserrat SemiBold"/>
                <a:cs typeface="Montserrat SemiBold"/>
                <a:sym typeface="Montserrat SemiBold"/>
              </a:defRPr>
            </a:lvl4pPr>
            <a:lvl5pPr lvl="4" rtl="0">
              <a:spcBef>
                <a:spcPts val="0"/>
              </a:spcBef>
              <a:spcAft>
                <a:spcPts val="0"/>
              </a:spcAft>
              <a:buClr>
                <a:schemeClr val="dk1"/>
              </a:buClr>
              <a:buSzPts val="3500"/>
              <a:buFont typeface="Montserrat SemiBold"/>
              <a:buNone/>
              <a:defRPr sz="3500">
                <a:solidFill>
                  <a:schemeClr val="dk1"/>
                </a:solidFill>
                <a:latin typeface="Montserrat SemiBold"/>
                <a:ea typeface="Montserrat SemiBold"/>
                <a:cs typeface="Montserrat SemiBold"/>
                <a:sym typeface="Montserrat SemiBold"/>
              </a:defRPr>
            </a:lvl5pPr>
            <a:lvl6pPr lvl="5" rtl="0">
              <a:spcBef>
                <a:spcPts val="0"/>
              </a:spcBef>
              <a:spcAft>
                <a:spcPts val="0"/>
              </a:spcAft>
              <a:buClr>
                <a:schemeClr val="dk1"/>
              </a:buClr>
              <a:buSzPts val="3500"/>
              <a:buFont typeface="Montserrat SemiBold"/>
              <a:buNone/>
              <a:defRPr sz="3500">
                <a:solidFill>
                  <a:schemeClr val="dk1"/>
                </a:solidFill>
                <a:latin typeface="Montserrat SemiBold"/>
                <a:ea typeface="Montserrat SemiBold"/>
                <a:cs typeface="Montserrat SemiBold"/>
                <a:sym typeface="Montserrat SemiBold"/>
              </a:defRPr>
            </a:lvl6pPr>
            <a:lvl7pPr lvl="6" rtl="0">
              <a:spcBef>
                <a:spcPts val="0"/>
              </a:spcBef>
              <a:spcAft>
                <a:spcPts val="0"/>
              </a:spcAft>
              <a:buClr>
                <a:schemeClr val="dk1"/>
              </a:buClr>
              <a:buSzPts val="3500"/>
              <a:buFont typeface="Montserrat SemiBold"/>
              <a:buNone/>
              <a:defRPr sz="3500">
                <a:solidFill>
                  <a:schemeClr val="dk1"/>
                </a:solidFill>
                <a:latin typeface="Montserrat SemiBold"/>
                <a:ea typeface="Montserrat SemiBold"/>
                <a:cs typeface="Montserrat SemiBold"/>
                <a:sym typeface="Montserrat SemiBold"/>
              </a:defRPr>
            </a:lvl7pPr>
            <a:lvl8pPr lvl="7" rtl="0">
              <a:spcBef>
                <a:spcPts val="0"/>
              </a:spcBef>
              <a:spcAft>
                <a:spcPts val="0"/>
              </a:spcAft>
              <a:buClr>
                <a:schemeClr val="dk1"/>
              </a:buClr>
              <a:buSzPts val="3500"/>
              <a:buFont typeface="Montserrat SemiBold"/>
              <a:buNone/>
              <a:defRPr sz="3500">
                <a:solidFill>
                  <a:schemeClr val="dk1"/>
                </a:solidFill>
                <a:latin typeface="Montserrat SemiBold"/>
                <a:ea typeface="Montserrat SemiBold"/>
                <a:cs typeface="Montserrat SemiBold"/>
                <a:sym typeface="Montserrat SemiBold"/>
              </a:defRPr>
            </a:lvl8pPr>
            <a:lvl9pPr lvl="8" rtl="0">
              <a:spcBef>
                <a:spcPts val="0"/>
              </a:spcBef>
              <a:spcAft>
                <a:spcPts val="0"/>
              </a:spcAft>
              <a:buClr>
                <a:schemeClr val="dk1"/>
              </a:buClr>
              <a:buSzPts val="3500"/>
              <a:buFont typeface="Montserrat SemiBold"/>
              <a:buNone/>
              <a:defRPr sz="3500">
                <a:solidFill>
                  <a:schemeClr val="dk1"/>
                </a:solidFill>
                <a:latin typeface="Montserrat SemiBold"/>
                <a:ea typeface="Montserrat SemiBold"/>
                <a:cs typeface="Montserrat SemiBold"/>
                <a:sym typeface="Montserrat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rtl="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rtl="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rtl="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rtl="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rtl="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rtl="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rtl="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rtl="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89560683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C0437-D917-F6E8-36FD-75596E9B1384}"/>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F6271BF1-A4AD-D1AD-95CC-03B35D4284C5}"/>
              </a:ext>
            </a:extLst>
          </p:cNvPr>
          <p:cNvSpPr>
            <a:spLocks noGrp="1"/>
          </p:cNvSpPr>
          <p:nvPr>
            <p:ph type="title"/>
          </p:nvPr>
        </p:nvSpPr>
        <p:spPr>
          <a:xfrm>
            <a:off x="2147408" y="2741648"/>
            <a:ext cx="7897183" cy="852157"/>
          </a:xfrm>
        </p:spPr>
        <p:txBody>
          <a:bodyPr/>
          <a:lstStyle/>
          <a:p>
            <a:pPr algn="ctr">
              <a:lnSpc>
                <a:spcPct val="107000"/>
              </a:lnSpc>
              <a:spcAft>
                <a:spcPts val="800"/>
              </a:spcAft>
            </a:pPr>
            <a:r>
              <a:rPr lang="es-CL" sz="4000" dirty="0"/>
              <a:t>Formación de Investigadores</a:t>
            </a:r>
          </a:p>
        </p:txBody>
      </p:sp>
    </p:spTree>
    <p:extLst>
      <p:ext uri="{BB962C8B-B14F-4D97-AF65-F5344CB8AC3E}">
        <p14:creationId xmlns:p14="http://schemas.microsoft.com/office/powerpoint/2010/main" val="1567478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588;p55">
            <a:extLst>
              <a:ext uri="{FF2B5EF4-FFF2-40B4-BE49-F238E27FC236}">
                <a16:creationId xmlns:a16="http://schemas.microsoft.com/office/drawing/2014/main" id="{3F76CFC0-2B18-BF24-838C-35FA282D4EF3}"/>
              </a:ext>
            </a:extLst>
          </p:cNvPr>
          <p:cNvSpPr/>
          <p:nvPr/>
        </p:nvSpPr>
        <p:spPr>
          <a:xfrm>
            <a:off x="8614782" y="1479830"/>
            <a:ext cx="3114676" cy="4414586"/>
          </a:xfrm>
          <a:prstGeom prst="rect">
            <a:avLst/>
          </a:prstGeom>
          <a:solidFill>
            <a:srgbClr val="185F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000300"/>
              </a:solidFill>
              <a:effectLst/>
              <a:uLnTx/>
              <a:uFillTx/>
              <a:latin typeface="Arial"/>
              <a:ea typeface="+mn-ea"/>
              <a:cs typeface="+mn-cs"/>
            </a:endParaRPr>
          </a:p>
        </p:txBody>
      </p:sp>
      <p:sp>
        <p:nvSpPr>
          <p:cNvPr id="6" name="CuadroTexto 5">
            <a:extLst>
              <a:ext uri="{FF2B5EF4-FFF2-40B4-BE49-F238E27FC236}">
                <a16:creationId xmlns:a16="http://schemas.microsoft.com/office/drawing/2014/main" id="{493BE673-0D84-4DD5-86E2-2AD9286ED67C}"/>
              </a:ext>
            </a:extLst>
          </p:cNvPr>
          <p:cNvSpPr txBox="1"/>
          <p:nvPr/>
        </p:nvSpPr>
        <p:spPr>
          <a:xfrm>
            <a:off x="462542" y="1261707"/>
            <a:ext cx="6066846" cy="4733540"/>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L" sz="18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Lo que indican las investigaciones es que cuando se emplea masculino genérico es más probable que:</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s-CL" sz="18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Se considere que en una determinada profesión predominan hombres.</a:t>
            </a: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Que se propongan candidatos masculinos para empleos y cargos políticos.</a:t>
            </a:r>
          </a:p>
          <a:p>
            <a:pPr marL="342900" marR="0" lvl="0" indent="-342900" algn="just" defTabSz="914400" rtl="0" eaLnBrk="1" fontAlgn="auto" latinLnBrk="0" hangingPunct="1">
              <a:lnSpc>
                <a:spcPct val="107000"/>
              </a:lnSpc>
              <a:spcBef>
                <a:spcPts val="0"/>
              </a:spcBef>
              <a:spcAft>
                <a:spcPts val="0"/>
              </a:spcAft>
              <a:buClrTx/>
              <a:buSzTx/>
              <a:buFont typeface="+mj-lt"/>
              <a:buAutoNum type="arabicPeriod"/>
              <a:tabLst/>
              <a:defRPr/>
            </a:pP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Que las mujeres tengan peor performance o no soliciten entrevista, si el anuncio del empleo está en masculino genérico.</a:t>
            </a:r>
          </a:p>
          <a:p>
            <a:pPr marL="342900" marR="0" lvl="0" indent="-342900" algn="just" defTabSz="914400" rtl="0" eaLnBrk="1" fontAlgn="auto" latinLnBrk="0" hangingPunct="1">
              <a:lnSpc>
                <a:spcPct val="107000"/>
              </a:lnSpc>
              <a:spcBef>
                <a:spcPts val="0"/>
              </a:spcBef>
              <a:spcAft>
                <a:spcPts val="800"/>
              </a:spcAft>
              <a:buClrTx/>
              <a:buSzTx/>
              <a:buFont typeface="+mj-lt"/>
              <a:buAutoNum type="arabicPeriod"/>
              <a:tabLst/>
              <a:defRPr/>
            </a:pP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En pruebas psicológicas, el masculino genérico en los cuestionarios afecta las respuestas de las mujeres, pudiendo distorsionar los resultados de las pruebas.</a:t>
            </a:r>
          </a:p>
        </p:txBody>
      </p:sp>
      <p:sp>
        <p:nvSpPr>
          <p:cNvPr id="7" name="Título 1">
            <a:extLst>
              <a:ext uri="{FF2B5EF4-FFF2-40B4-BE49-F238E27FC236}">
                <a16:creationId xmlns:a16="http://schemas.microsoft.com/office/drawing/2014/main" id="{AF88DDF3-4C20-9971-AF50-A8DEDCEFC163}"/>
              </a:ext>
            </a:extLst>
          </p:cNvPr>
          <p:cNvSpPr txBox="1">
            <a:spLocks/>
          </p:cNvSpPr>
          <p:nvPr/>
        </p:nvSpPr>
        <p:spPr>
          <a:xfrm>
            <a:off x="52692" y="72789"/>
            <a:ext cx="10683633" cy="638596"/>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Montserrat SemiBold"/>
              <a:buNone/>
              <a:defRPr sz="4800" b="0" i="0" u="none" strike="noStrike" cap="none">
                <a:solidFill>
                  <a:schemeClr val="l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2pPr>
            <a:lvl3pPr marR="0" lvl="2"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3pPr>
            <a:lvl4pPr marR="0" lvl="3"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4pPr>
            <a:lvl5pPr marR="0" lvl="4"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5pPr>
            <a:lvl6pPr marR="0" lvl="5"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6pPr>
            <a:lvl7pPr marR="0" lvl="6"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7pPr>
            <a:lvl8pPr marR="0" lvl="7"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8pPr>
            <a:lvl9pPr marR="0" lvl="8"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9pPr>
          </a:lstStyle>
          <a:p>
            <a:pPr marL="0" marR="0" lvl="0" indent="0" algn="l" defTabSz="914400" rtl="0" eaLnBrk="1" fontAlgn="auto" latinLnBrk="0" hangingPunct="1">
              <a:lnSpc>
                <a:spcPct val="100000"/>
              </a:lnSpc>
              <a:spcBef>
                <a:spcPts val="0"/>
              </a:spcBef>
              <a:spcAft>
                <a:spcPts val="0"/>
              </a:spcAft>
              <a:buClr>
                <a:srgbClr val="000300"/>
              </a:buClr>
              <a:buSzPts val="3600"/>
              <a:buFont typeface="Montserrat SemiBold"/>
              <a:buNone/>
              <a:tabLst/>
              <a:defRPr/>
            </a:pPr>
            <a:r>
              <a:rPr kumimoji="0" lang="es-CL" altLang="es-CL" sz="2400" b="0" i="0" u="none" strike="noStrike" kern="0" cap="none" spc="0" normalizeH="0" baseline="0" noProof="0">
                <a:ln>
                  <a:noFill/>
                </a:ln>
                <a:solidFill>
                  <a:srgbClr val="FFFFFF"/>
                </a:solidFill>
                <a:effectLst/>
                <a:uLnTx/>
                <a:uFillTx/>
                <a:latin typeface="Montserrat SemiBold"/>
                <a:sym typeface="Montserrat SemiBold"/>
              </a:rPr>
              <a:t>Vulneración de derechos fundamentales en el contexto laboral</a:t>
            </a:r>
            <a:endParaRPr kumimoji="0" lang="es-CL" sz="2400" b="0" i="0" u="none" strike="noStrike" kern="0" cap="none" spc="0" normalizeH="0" baseline="0" noProof="0" dirty="0">
              <a:ln>
                <a:noFill/>
              </a:ln>
              <a:solidFill>
                <a:srgbClr val="FFFFFF"/>
              </a:solidFill>
              <a:effectLst/>
              <a:uLnTx/>
              <a:uFillTx/>
              <a:latin typeface="Montserrat SemiBold"/>
              <a:sym typeface="Montserrat SemiBold"/>
            </a:endParaRPr>
          </a:p>
        </p:txBody>
      </p:sp>
      <p:pic>
        <p:nvPicPr>
          <p:cNvPr id="8" name="Imagen 7" descr="Dibujo animado de un animal con la boca abierta&#10;&#10;Descripción generada automáticamente con confianza baja">
            <a:extLst>
              <a:ext uri="{FF2B5EF4-FFF2-40B4-BE49-F238E27FC236}">
                <a16:creationId xmlns:a16="http://schemas.microsoft.com/office/drawing/2014/main" id="{471EBCF1-9B16-ECC5-51F4-10D6DB5FEE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7" y="1261707"/>
            <a:ext cx="5200070" cy="4082386"/>
          </a:xfrm>
          <a:prstGeom prst="rect">
            <a:avLst/>
          </a:prstGeom>
          <a:noFill/>
          <a:ln>
            <a:noFill/>
          </a:ln>
        </p:spPr>
      </p:pic>
    </p:spTree>
    <p:extLst>
      <p:ext uri="{BB962C8B-B14F-4D97-AF65-F5344CB8AC3E}">
        <p14:creationId xmlns:p14="http://schemas.microsoft.com/office/powerpoint/2010/main" val="1362983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588;p55">
            <a:extLst>
              <a:ext uri="{FF2B5EF4-FFF2-40B4-BE49-F238E27FC236}">
                <a16:creationId xmlns:a16="http://schemas.microsoft.com/office/drawing/2014/main" id="{E7FBBB73-E60C-E97D-6035-EFC804376D2D}"/>
              </a:ext>
            </a:extLst>
          </p:cNvPr>
          <p:cNvSpPr/>
          <p:nvPr/>
        </p:nvSpPr>
        <p:spPr>
          <a:xfrm>
            <a:off x="7893551" y="1167063"/>
            <a:ext cx="3114676" cy="2105509"/>
          </a:xfrm>
          <a:prstGeom prst="rect">
            <a:avLst/>
          </a:prstGeom>
          <a:solidFill>
            <a:srgbClr val="185F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000300"/>
              </a:solidFill>
              <a:effectLst/>
              <a:uLnTx/>
              <a:uFillTx/>
              <a:latin typeface="Arial"/>
              <a:ea typeface="+mn-ea"/>
              <a:cs typeface="+mn-cs"/>
            </a:endParaRPr>
          </a:p>
        </p:txBody>
      </p:sp>
      <p:sp>
        <p:nvSpPr>
          <p:cNvPr id="6" name="CuadroTexto 5">
            <a:extLst>
              <a:ext uri="{FF2B5EF4-FFF2-40B4-BE49-F238E27FC236}">
                <a16:creationId xmlns:a16="http://schemas.microsoft.com/office/drawing/2014/main" id="{052D7B1A-4EDF-F25A-3730-4B2A11978014}"/>
              </a:ext>
            </a:extLst>
          </p:cNvPr>
          <p:cNvSpPr txBox="1"/>
          <p:nvPr/>
        </p:nvSpPr>
        <p:spPr>
          <a:xfrm>
            <a:off x="380106" y="1167063"/>
            <a:ext cx="6435032" cy="113781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Se hace necesario modificar el sexismo en el discurso, así como modificar el uso de estereotipos sexistas y de género que incidan en la subvaloración o estigmatización, incluyendo asimismo a personas no binarias. </a:t>
            </a:r>
          </a:p>
        </p:txBody>
      </p:sp>
      <p:sp>
        <p:nvSpPr>
          <p:cNvPr id="8" name="CuadroTexto 7">
            <a:extLst>
              <a:ext uri="{FF2B5EF4-FFF2-40B4-BE49-F238E27FC236}">
                <a16:creationId xmlns:a16="http://schemas.microsoft.com/office/drawing/2014/main" id="{C24DE8CB-1D10-6F43-8874-E3A8999A0B61}"/>
              </a:ext>
            </a:extLst>
          </p:cNvPr>
          <p:cNvSpPr txBox="1"/>
          <p:nvPr/>
        </p:nvSpPr>
        <p:spPr>
          <a:xfrm>
            <a:off x="380106" y="2612911"/>
            <a:ext cx="7035107"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En ese sentido, es relevante el uso de pronombres y determinantes sin género (la diferencia entre la frase “los que no cumplan los requisitos” versus “quienes no cumplan los requisitos”) evitando asimismo “las/los” y “@”. Usar “(a)” después de una palabra; suena a una buena idea, pero no la respaldan los datos, no contrarresta el impacto excluyente del uso del masculino genérico por sí solo, lo que pone en manifiesto la importancia de recopilar datos, y de leer las investigaciones, antes de tomar decisiones en torno al manejo del lenguaje. </a:t>
            </a:r>
          </a:p>
        </p:txBody>
      </p:sp>
      <p:sp>
        <p:nvSpPr>
          <p:cNvPr id="9" name="Título 1">
            <a:extLst>
              <a:ext uri="{FF2B5EF4-FFF2-40B4-BE49-F238E27FC236}">
                <a16:creationId xmlns:a16="http://schemas.microsoft.com/office/drawing/2014/main" id="{86FD8EFA-EF4D-6F10-E64B-058592D9AD4B}"/>
              </a:ext>
            </a:extLst>
          </p:cNvPr>
          <p:cNvSpPr txBox="1">
            <a:spLocks/>
          </p:cNvSpPr>
          <p:nvPr/>
        </p:nvSpPr>
        <p:spPr>
          <a:xfrm>
            <a:off x="52692" y="72789"/>
            <a:ext cx="10683633" cy="638596"/>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Montserrat SemiBold"/>
              <a:buNone/>
              <a:defRPr sz="4800" b="0" i="0" u="none" strike="noStrike" cap="none">
                <a:solidFill>
                  <a:schemeClr val="l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2pPr>
            <a:lvl3pPr marR="0" lvl="2"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3pPr>
            <a:lvl4pPr marR="0" lvl="3"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4pPr>
            <a:lvl5pPr marR="0" lvl="4"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5pPr>
            <a:lvl6pPr marR="0" lvl="5"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6pPr>
            <a:lvl7pPr marR="0" lvl="6"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7pPr>
            <a:lvl8pPr marR="0" lvl="7"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8pPr>
            <a:lvl9pPr marR="0" lvl="8"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9pPr>
          </a:lstStyle>
          <a:p>
            <a:pPr marL="0" marR="0" lvl="0" indent="0" algn="l" defTabSz="914400" rtl="0" eaLnBrk="1" fontAlgn="auto" latinLnBrk="0" hangingPunct="1">
              <a:lnSpc>
                <a:spcPct val="100000"/>
              </a:lnSpc>
              <a:spcBef>
                <a:spcPts val="0"/>
              </a:spcBef>
              <a:spcAft>
                <a:spcPts val="0"/>
              </a:spcAft>
              <a:buClr>
                <a:srgbClr val="000300"/>
              </a:buClr>
              <a:buSzPts val="3600"/>
              <a:buFont typeface="Montserrat SemiBold"/>
              <a:buNone/>
              <a:tabLst/>
              <a:defRPr/>
            </a:pPr>
            <a:r>
              <a:rPr kumimoji="0" lang="es-CL" altLang="es-CL" sz="2400" b="0" i="0" u="none" strike="noStrike" kern="0" cap="none" spc="0" normalizeH="0" baseline="0" noProof="0" dirty="0">
                <a:ln>
                  <a:noFill/>
                </a:ln>
                <a:solidFill>
                  <a:srgbClr val="FFFFFF"/>
                </a:solidFill>
                <a:effectLst/>
                <a:uLnTx/>
                <a:uFillTx/>
                <a:latin typeface="Montserrat SemiBold"/>
                <a:sym typeface="Montserrat SemiBold"/>
              </a:rPr>
              <a:t>Vulneración de derechos fundamentales en el contexto laboral</a:t>
            </a:r>
            <a:endParaRPr kumimoji="0" lang="es-CL" sz="2400" b="0" i="0" u="none" strike="noStrike" kern="0" cap="none" spc="0" normalizeH="0" baseline="0" noProof="0" dirty="0">
              <a:ln>
                <a:noFill/>
              </a:ln>
              <a:solidFill>
                <a:srgbClr val="FFFFFF"/>
              </a:solidFill>
              <a:effectLst/>
              <a:uLnTx/>
              <a:uFillTx/>
              <a:latin typeface="Montserrat SemiBold"/>
              <a:sym typeface="Montserrat SemiBold"/>
            </a:endParaRPr>
          </a:p>
        </p:txBody>
      </p:sp>
      <p:pic>
        <p:nvPicPr>
          <p:cNvPr id="29698" name="Picture 2" descr="Mujer y hombre de pie a la misma altura">
            <a:extLst>
              <a:ext uri="{FF2B5EF4-FFF2-40B4-BE49-F238E27FC236}">
                <a16:creationId xmlns:a16="http://schemas.microsoft.com/office/drawing/2014/main" id="{D68A4767-1939-3D19-3F1B-89B71FC05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1476" y="2067659"/>
            <a:ext cx="2737841" cy="2409825"/>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C8A508B7-7218-B9A4-E4CD-95688BDF122A}"/>
              </a:ext>
            </a:extLst>
          </p:cNvPr>
          <p:cNvSpPr txBox="1"/>
          <p:nvPr/>
        </p:nvSpPr>
        <p:spPr>
          <a:xfrm>
            <a:off x="380106" y="5229272"/>
            <a:ext cx="1123563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Utilizando de esta forma un lenguaje neutro (ej. Jóvenes chilenos versus juventud chilena, ciudadanos versus personas, directivos y funcionarios versus personas pertenecientes al estamento directivo y personas funcionarias).</a:t>
            </a:r>
            <a:endParaRPr kumimoji="0" lang="es-CL" sz="1800" b="0" i="0" u="none" strike="noStrike" kern="1200" cap="none" spc="0" normalizeH="0" baseline="0" noProof="0" dirty="0">
              <a:ln>
                <a:noFill/>
              </a:ln>
              <a:solidFill>
                <a:srgbClr val="000300"/>
              </a:solidFill>
              <a:effectLst/>
              <a:uLnTx/>
              <a:uFillTx/>
              <a:latin typeface="Arial"/>
              <a:ea typeface="+mn-ea"/>
              <a:cs typeface="+mn-cs"/>
            </a:endParaRPr>
          </a:p>
        </p:txBody>
      </p:sp>
    </p:spTree>
    <p:extLst>
      <p:ext uri="{BB962C8B-B14F-4D97-AF65-F5344CB8AC3E}">
        <p14:creationId xmlns:p14="http://schemas.microsoft.com/office/powerpoint/2010/main" val="3213607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88;p55">
            <a:extLst>
              <a:ext uri="{FF2B5EF4-FFF2-40B4-BE49-F238E27FC236}">
                <a16:creationId xmlns:a16="http://schemas.microsoft.com/office/drawing/2014/main" id="{7E36D92B-1322-2EB2-45DE-06EB3B22CD98}"/>
              </a:ext>
            </a:extLst>
          </p:cNvPr>
          <p:cNvSpPr/>
          <p:nvPr/>
        </p:nvSpPr>
        <p:spPr>
          <a:xfrm>
            <a:off x="8442787" y="1067051"/>
            <a:ext cx="3114676" cy="2105509"/>
          </a:xfrm>
          <a:prstGeom prst="rect">
            <a:avLst/>
          </a:prstGeom>
          <a:solidFill>
            <a:srgbClr val="185F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000300"/>
              </a:solidFill>
              <a:effectLst/>
              <a:uLnTx/>
              <a:uFillTx/>
              <a:latin typeface="Arial"/>
              <a:ea typeface="+mn-ea"/>
              <a:cs typeface="+mn-cs"/>
            </a:endParaRPr>
          </a:p>
        </p:txBody>
      </p:sp>
      <p:sp>
        <p:nvSpPr>
          <p:cNvPr id="2" name="Título 1">
            <a:extLst>
              <a:ext uri="{FF2B5EF4-FFF2-40B4-BE49-F238E27FC236}">
                <a16:creationId xmlns:a16="http://schemas.microsoft.com/office/drawing/2014/main" id="{02D6BEB0-EFF5-B9E0-E464-3F288F4FBA45}"/>
              </a:ext>
            </a:extLst>
          </p:cNvPr>
          <p:cNvSpPr>
            <a:spLocks noGrp="1"/>
          </p:cNvSpPr>
          <p:nvPr>
            <p:ph type="title"/>
          </p:nvPr>
        </p:nvSpPr>
        <p:spPr>
          <a:xfrm>
            <a:off x="217729" y="153050"/>
            <a:ext cx="10683633" cy="789926"/>
          </a:xfrm>
        </p:spPr>
        <p:txBody>
          <a:bodyPr/>
          <a:lstStyle/>
          <a:p>
            <a:r>
              <a:rPr lang="es-CL" sz="2400" dirty="0"/>
              <a:t>Vulnerabilidades Adicionales de las Personas con Discapacidad</a:t>
            </a:r>
          </a:p>
        </p:txBody>
      </p:sp>
      <p:sp>
        <p:nvSpPr>
          <p:cNvPr id="6" name="CuadroTexto 5">
            <a:extLst>
              <a:ext uri="{FF2B5EF4-FFF2-40B4-BE49-F238E27FC236}">
                <a16:creationId xmlns:a16="http://schemas.microsoft.com/office/drawing/2014/main" id="{A9C16C41-1E6D-B22C-88FC-DB67B0B8C8A2}"/>
              </a:ext>
            </a:extLst>
          </p:cNvPr>
          <p:cNvSpPr txBox="1"/>
          <p:nvPr/>
        </p:nvSpPr>
        <p:spPr>
          <a:xfrm>
            <a:off x="217729" y="1352935"/>
            <a:ext cx="6797434" cy="470981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Las personas con discapacidad enfrentan una serie de desafíos adicionales en el ámbito laboral, lo que las hace más susceptibles al acoso:</a:t>
            </a:r>
          </a:p>
          <a:p>
            <a:pPr marL="342900" marR="0" lvl="0" indent="-342900" algn="just"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Estereotipos y prejuicios:</a:t>
            </a: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A menudo son objeto de estereotipos y prejuicios, lo que puede generar un ambiente laboral hostil y discriminatorio.</a:t>
            </a:r>
          </a:p>
          <a:p>
            <a:pPr marL="342900" marR="0" lvl="0" indent="-342900" algn="just"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Dependencia de otros:</a:t>
            </a: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Su dependencia de otros para realizar ciertas tareas puede hacerlos más vulnerables a abusos de poder.</a:t>
            </a:r>
          </a:p>
          <a:p>
            <a:pPr marL="342900" marR="0" lvl="0" indent="-342900" algn="just"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Dificultades para denunciar:</a:t>
            </a: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Pueden enfrentar barreras para denunciar el acoso debido a la comunicación, el miedo a represalias o la falta de conocimiento sobre sus derechos.</a:t>
            </a:r>
          </a:p>
          <a:p>
            <a:pPr marL="342900" marR="0" lvl="0" indent="-342900" algn="just"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Adaptaciones razonables:</a:t>
            </a: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La falta de adaptaciones razonables en el lugar de trabajo puede generar estrés y frustración, lo que puede ser utilizado por los acosadores para justificar un trato desigual.</a:t>
            </a:r>
          </a:p>
        </p:txBody>
      </p:sp>
      <p:pic>
        <p:nvPicPr>
          <p:cNvPr id="32770" name="Picture 2" descr="Amigos divirtiéndose juntos">
            <a:extLst>
              <a:ext uri="{FF2B5EF4-FFF2-40B4-BE49-F238E27FC236}">
                <a16:creationId xmlns:a16="http://schemas.microsoft.com/office/drawing/2014/main" id="{28CE57EE-1E88-8BCE-341A-DA772557A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6265" y="1277872"/>
            <a:ext cx="3006315" cy="451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925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F17A94-88D8-C8B2-E67A-054F36729F1C}"/>
              </a:ext>
            </a:extLst>
          </p:cNvPr>
          <p:cNvSpPr>
            <a:spLocks noGrp="1"/>
          </p:cNvSpPr>
          <p:nvPr>
            <p:ph type="title"/>
          </p:nvPr>
        </p:nvSpPr>
        <p:spPr>
          <a:xfrm>
            <a:off x="0" y="138472"/>
            <a:ext cx="8977311" cy="760362"/>
          </a:xfrm>
        </p:spPr>
        <p:txBody>
          <a:bodyPr/>
          <a:lstStyle/>
          <a:p>
            <a:r>
              <a:rPr lang="es-CL" sz="3600" dirty="0"/>
              <a:t>Desafíos y Oportunidades</a:t>
            </a:r>
          </a:p>
        </p:txBody>
      </p:sp>
      <p:sp>
        <p:nvSpPr>
          <p:cNvPr id="6" name="CuadroTexto 5">
            <a:extLst>
              <a:ext uri="{FF2B5EF4-FFF2-40B4-BE49-F238E27FC236}">
                <a16:creationId xmlns:a16="http://schemas.microsoft.com/office/drawing/2014/main" id="{5895297B-E064-48E1-32F4-3B51A7C17BD8}"/>
              </a:ext>
            </a:extLst>
          </p:cNvPr>
          <p:cNvSpPr txBox="1"/>
          <p:nvPr/>
        </p:nvSpPr>
        <p:spPr>
          <a:xfrm>
            <a:off x="3018079" y="973695"/>
            <a:ext cx="8869122" cy="5544531"/>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Si bien la Ley Karin ofrece un marco legal sólido para proteger a las personas con discapacidad, aún existen desafíos:</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342900" marR="0" lvl="0" indent="-342900" algn="just"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Concientización:</a:t>
            </a: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Es necesario aumentar la conciencia sobre el acoso laboral dirigido a personas con discapacidad tanto entre los empleadores como entre las propias personas con discapacidad.</a:t>
            </a:r>
          </a:p>
          <a:p>
            <a:pPr marL="342900" marR="0" lvl="0" indent="-342900" algn="just"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Protocolos específicos:</a:t>
            </a: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Se deben desarrollar protocolos específicos para investigar y sancionar casos de acoso laboral que involucren a personas con discapacidad.</a:t>
            </a:r>
          </a:p>
          <a:p>
            <a:pPr marL="342900" marR="0" lvl="0" indent="-342900" algn="just"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Accesibilidad:</a:t>
            </a: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Los procedimientos de denuncia y los servicios de apoyo deben ser accesibles para las personas con discapacidad.</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Oportunidades:</a:t>
            </a:r>
            <a:endPar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342900" marR="0" lvl="0" indent="-342900" algn="just"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Inclusión laboral:</a:t>
            </a: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La aplicación efectiva de la Ley Karin puede contribuir a crear entornos laborales más inclusivos y accesibles para las personas con discapacidad.</a:t>
            </a:r>
          </a:p>
          <a:p>
            <a:pPr marL="342900" marR="0" lvl="0" indent="-342900" algn="just"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Liderazgo:</a:t>
            </a: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Las organizaciones que demuestran un compromiso con la prevención del acoso laboral y la inclusión de las personas con discapacidad pueden convertirse en modelos a seguir.</a:t>
            </a:r>
          </a:p>
        </p:txBody>
      </p:sp>
      <p:sp>
        <p:nvSpPr>
          <p:cNvPr id="7" name="Google Shape;588;p55">
            <a:extLst>
              <a:ext uri="{FF2B5EF4-FFF2-40B4-BE49-F238E27FC236}">
                <a16:creationId xmlns:a16="http://schemas.microsoft.com/office/drawing/2014/main" id="{92EDC294-FBC8-1172-2D2E-25D9967B76F3}"/>
              </a:ext>
            </a:extLst>
          </p:cNvPr>
          <p:cNvSpPr/>
          <p:nvPr/>
        </p:nvSpPr>
        <p:spPr>
          <a:xfrm>
            <a:off x="0" y="1275011"/>
            <a:ext cx="2857337" cy="3924300"/>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pic>
        <p:nvPicPr>
          <p:cNvPr id="33794" name="Picture 2" descr="Colegas trabajando juntos en el proyecto">
            <a:extLst>
              <a:ext uri="{FF2B5EF4-FFF2-40B4-BE49-F238E27FC236}">
                <a16:creationId xmlns:a16="http://schemas.microsoft.com/office/drawing/2014/main" id="{7884E8FE-4673-553C-BA71-5B1294390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5112"/>
            <a:ext cx="2614110" cy="392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0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588;p55">
            <a:extLst>
              <a:ext uri="{FF2B5EF4-FFF2-40B4-BE49-F238E27FC236}">
                <a16:creationId xmlns:a16="http://schemas.microsoft.com/office/drawing/2014/main" id="{29BD7E57-F6B7-2A8E-97D5-EA0DE8E041CA}"/>
              </a:ext>
            </a:extLst>
          </p:cNvPr>
          <p:cNvSpPr/>
          <p:nvPr/>
        </p:nvSpPr>
        <p:spPr>
          <a:xfrm>
            <a:off x="8580665" y="1407375"/>
            <a:ext cx="3061986" cy="4205367"/>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6" name="CuadroTexto 5">
            <a:extLst>
              <a:ext uri="{FF2B5EF4-FFF2-40B4-BE49-F238E27FC236}">
                <a16:creationId xmlns:a16="http://schemas.microsoft.com/office/drawing/2014/main" id="{5F71DC1F-08CE-7B9A-CC2D-B290297470DF}"/>
              </a:ext>
            </a:extLst>
          </p:cNvPr>
          <p:cNvSpPr txBox="1"/>
          <p:nvPr/>
        </p:nvSpPr>
        <p:spPr>
          <a:xfrm>
            <a:off x="281823" y="1587983"/>
            <a:ext cx="6097772" cy="3682034"/>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La Ley 21.643, conocida como Ley Karin, introduce importantes modificaciones al Código del Trabajo en Chile, estableciendo un marco legal más robusto para prevenir, investigar y sancionar el acoso laboral, sexual y la violencia en el trabajo.</a:t>
            </a: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Respecto a los investigadores de acoso laboral y sexual, la ley no establece un perfil específico o requisitos obligatorios.</a:t>
            </a: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Sin embargo, a partir de los principios generales y objetivos de la norma, podemos inferir algunas características deseables en quienes se encarguen de llevar a cabo estas investigaciones</a:t>
            </a:r>
          </a:p>
        </p:txBody>
      </p:sp>
      <p:pic>
        <p:nvPicPr>
          <p:cNvPr id="7" name="Imagen 6">
            <a:extLst>
              <a:ext uri="{FF2B5EF4-FFF2-40B4-BE49-F238E27FC236}">
                <a16:creationId xmlns:a16="http://schemas.microsoft.com/office/drawing/2014/main" id="{3177CC23-D16D-D4A9-B62F-689A8E7B4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30" y="5818037"/>
            <a:ext cx="2276999" cy="988551"/>
          </a:xfrm>
          <a:prstGeom prst="rect">
            <a:avLst/>
          </a:prstGeom>
        </p:spPr>
      </p:pic>
      <p:sp>
        <p:nvSpPr>
          <p:cNvPr id="8" name="Título 6">
            <a:extLst>
              <a:ext uri="{FF2B5EF4-FFF2-40B4-BE49-F238E27FC236}">
                <a16:creationId xmlns:a16="http://schemas.microsoft.com/office/drawing/2014/main" id="{21066676-CCDF-5EF7-D118-DE6FBFFE132C}"/>
              </a:ext>
            </a:extLst>
          </p:cNvPr>
          <p:cNvSpPr>
            <a:spLocks noGrp="1"/>
          </p:cNvSpPr>
          <p:nvPr>
            <p:ph type="title"/>
          </p:nvPr>
        </p:nvSpPr>
        <p:spPr>
          <a:xfrm>
            <a:off x="281823" y="187806"/>
            <a:ext cx="11360828" cy="852157"/>
          </a:xfrm>
        </p:spPr>
        <p:txBody>
          <a:bodyPr/>
          <a:lstStyle/>
          <a:p>
            <a:pPr>
              <a:lnSpc>
                <a:spcPct val="107000"/>
              </a:lnSpc>
              <a:spcAft>
                <a:spcPts val="800"/>
              </a:spcAft>
            </a:pPr>
            <a:r>
              <a:rPr lang="es-CL" sz="2000" kern="1200" dirty="0"/>
              <a:t>Características y Habilidades de un Investigador de Acoso Laboral</a:t>
            </a:r>
          </a:p>
        </p:txBody>
      </p:sp>
      <p:pic>
        <p:nvPicPr>
          <p:cNvPr id="9218" name="Picture 2" descr="Papeles comerciales de naturaleza muerta con varias piezas de mecanismo.">
            <a:extLst>
              <a:ext uri="{FF2B5EF4-FFF2-40B4-BE49-F238E27FC236}">
                <a16:creationId xmlns:a16="http://schemas.microsoft.com/office/drawing/2014/main" id="{EF1A1C18-F670-4F2D-DE01-915EF8EDC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611" y="1860698"/>
            <a:ext cx="4952040" cy="3298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16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88;p55">
            <a:extLst>
              <a:ext uri="{FF2B5EF4-FFF2-40B4-BE49-F238E27FC236}">
                <a16:creationId xmlns:a16="http://schemas.microsoft.com/office/drawing/2014/main" id="{E5CA720D-CB64-5A50-BC26-5F9589ED0F78}"/>
              </a:ext>
            </a:extLst>
          </p:cNvPr>
          <p:cNvSpPr/>
          <p:nvPr/>
        </p:nvSpPr>
        <p:spPr>
          <a:xfrm>
            <a:off x="0" y="1744489"/>
            <a:ext cx="2594344" cy="4207790"/>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2" name="Título 1">
            <a:extLst>
              <a:ext uri="{FF2B5EF4-FFF2-40B4-BE49-F238E27FC236}">
                <a16:creationId xmlns:a16="http://schemas.microsoft.com/office/drawing/2014/main" id="{571F397C-665D-FF98-E0DC-846D36395295}"/>
              </a:ext>
            </a:extLst>
          </p:cNvPr>
          <p:cNvSpPr>
            <a:spLocks noGrp="1"/>
          </p:cNvSpPr>
          <p:nvPr>
            <p:ph type="title"/>
          </p:nvPr>
        </p:nvSpPr>
        <p:spPr>
          <a:xfrm>
            <a:off x="201506" y="140790"/>
            <a:ext cx="9267417" cy="1122400"/>
          </a:xfrm>
        </p:spPr>
        <p:txBody>
          <a:bodyPr/>
          <a:lstStyle/>
          <a:p>
            <a:r>
              <a:rPr lang="es-CL" sz="2000" kern="1200" dirty="0"/>
              <a:t>Características deseables de un Investigador de Acoso Laboral</a:t>
            </a:r>
          </a:p>
        </p:txBody>
      </p:sp>
      <p:sp>
        <p:nvSpPr>
          <p:cNvPr id="6" name="CuadroTexto 5">
            <a:extLst>
              <a:ext uri="{FF2B5EF4-FFF2-40B4-BE49-F238E27FC236}">
                <a16:creationId xmlns:a16="http://schemas.microsoft.com/office/drawing/2014/main" id="{FD6E737F-1ECC-0055-05E7-E23D50BB4C9C}"/>
              </a:ext>
            </a:extLst>
          </p:cNvPr>
          <p:cNvSpPr txBox="1"/>
          <p:nvPr/>
        </p:nvSpPr>
        <p:spPr>
          <a:xfrm>
            <a:off x="2753321" y="1900593"/>
            <a:ext cx="9267418" cy="4585871"/>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Imparcialidad:</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El investigador debe ser capaz de mantener una postura neutral y objetiva durante todo el proceso, evitando cualquier conflicto de intereses que pueda afectar la credibilidad de la investigación.</a:t>
            </a:r>
          </a:p>
          <a:p>
            <a:pPr marL="342900" marR="0" lvl="0" indent="-342900" algn="just"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Confidencialidad:</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Debe garantizar la confidencialidad de la información obtenida durante la investigación, protegiendo la identidad de las partes involucradas.</a:t>
            </a:r>
          </a:p>
          <a:p>
            <a:pPr marL="342900" marR="0" lvl="0" indent="-342900" algn="just"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Experiencia:</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Es recomendable que el investigador tenga experiencia en temas asociados con relaciones laborales, recursos humanos y, preferiblemente, en la investigación de denuncias de acoso.</a:t>
            </a:r>
          </a:p>
          <a:p>
            <a:pPr marL="342900" marR="0" lvl="0" indent="-342900" algn="just"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Capacitación:</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Debe contar con capacitación específica en temas de acoso laboral y sexual, incluyendo aspectos legales, psicológicos y sociales.</a:t>
            </a:r>
          </a:p>
          <a:p>
            <a:pPr marL="342900" marR="0" lvl="0" indent="-342900" algn="just"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Conocimiento de la ley:</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Un conocimiento profundo de la Ley 21.643 y de las normas laborales en general es esencial para llevar a cabo una investigación que cumpla con todos los requisitos legales.</a:t>
            </a:r>
          </a:p>
          <a:p>
            <a:pPr marL="342900" marR="0" lvl="0" indent="-342900" algn="just"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Habilidades de comunicación:</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Debe poseer habilidades de comunicación efectiva para poder entrevistar a las partes involucradas, recopilar información relevante y transmitir los resultados de la investigación de manera clara y concisa.</a:t>
            </a:r>
          </a:p>
          <a:p>
            <a:pPr marL="342900" marR="0" lvl="0" indent="-342900" algn="just"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Sensibilidad:</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Es importante que el investigador sea sensible a las necesidades de las víctimas de acoso, creando un ambiente seguro y confiable para que puedan expresar sus experiencias.</a:t>
            </a:r>
          </a:p>
        </p:txBody>
      </p:sp>
      <p:pic>
        <p:nvPicPr>
          <p:cNvPr id="10242" name="Picture 2" descr="Ilustración de bloques de madera con iconos de silueta y mano que simbolizan ideas de negocio y creatividad">
            <a:extLst>
              <a:ext uri="{FF2B5EF4-FFF2-40B4-BE49-F238E27FC236}">
                <a16:creationId xmlns:a16="http://schemas.microsoft.com/office/drawing/2014/main" id="{F3BED39B-085F-147A-F482-05EDDF7F3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0593"/>
            <a:ext cx="2465535" cy="439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12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88;p55">
            <a:extLst>
              <a:ext uri="{FF2B5EF4-FFF2-40B4-BE49-F238E27FC236}">
                <a16:creationId xmlns:a16="http://schemas.microsoft.com/office/drawing/2014/main" id="{50D06EAD-256A-9AB0-B339-A192DD9B183D}"/>
              </a:ext>
            </a:extLst>
          </p:cNvPr>
          <p:cNvSpPr/>
          <p:nvPr/>
        </p:nvSpPr>
        <p:spPr>
          <a:xfrm>
            <a:off x="0" y="2046198"/>
            <a:ext cx="4761041" cy="3464153"/>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2" name="Título 1">
            <a:extLst>
              <a:ext uri="{FF2B5EF4-FFF2-40B4-BE49-F238E27FC236}">
                <a16:creationId xmlns:a16="http://schemas.microsoft.com/office/drawing/2014/main" id="{6CB0ECD8-D4DB-3AE7-4A94-A82E22F35D3C}"/>
              </a:ext>
            </a:extLst>
          </p:cNvPr>
          <p:cNvSpPr>
            <a:spLocks noGrp="1"/>
          </p:cNvSpPr>
          <p:nvPr>
            <p:ph type="title"/>
          </p:nvPr>
        </p:nvSpPr>
        <p:spPr>
          <a:xfrm>
            <a:off x="252236" y="157036"/>
            <a:ext cx="6042239" cy="799893"/>
          </a:xfrm>
        </p:spPr>
        <p:txBody>
          <a:bodyPr/>
          <a:lstStyle/>
          <a:p>
            <a:r>
              <a:rPr lang="es-CL" sz="2000" kern="1200" dirty="0"/>
              <a:t>Responsabilidades de los Investigadores:</a:t>
            </a:r>
            <a:endParaRPr lang="es-CL" dirty="0"/>
          </a:p>
        </p:txBody>
      </p:sp>
      <p:sp>
        <p:nvSpPr>
          <p:cNvPr id="6" name="CuadroTexto 5">
            <a:extLst>
              <a:ext uri="{FF2B5EF4-FFF2-40B4-BE49-F238E27FC236}">
                <a16:creationId xmlns:a16="http://schemas.microsoft.com/office/drawing/2014/main" id="{0278B768-4E04-C5A9-FE1E-5D1D0E2BC553}"/>
              </a:ext>
            </a:extLst>
          </p:cNvPr>
          <p:cNvSpPr txBox="1"/>
          <p:nvPr/>
        </p:nvSpPr>
        <p:spPr>
          <a:xfrm>
            <a:off x="4962459" y="1551299"/>
            <a:ext cx="6648293" cy="3464153"/>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Iniciar y llevar a cabo investigaciones:</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Al recibir una denuncia, el investigador debe iniciar una investigación exhaustiva y oportuna.</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Recopilar evidencia:</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Debe recopilar toda la evidencia relevante, incluyendo testimonios, documentos y otros elementos probatorios.</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Evaluar la evidencia:</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Debe analizar la evidencia recopilada de manera objetiva y determinar si existe fundamento para las acusaciones.</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Emitir un informe:</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Al finalizar la investigación, debe emitir un informe detallado que incluya las conclusiones y las recomendaciones correspondientes.</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Mantener confidencialidad:</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Debe mantener la confidencialidad de toda la información obtenida durante el proceso de investigación.</a:t>
            </a:r>
          </a:p>
        </p:txBody>
      </p:sp>
      <p:pic>
        <p:nvPicPr>
          <p:cNvPr id="11266" name="Picture 2" descr="Concepto de innovación en vista lateral de la mesa de madera. Mano que sostiene el cubo de madera con el icono.">
            <a:extLst>
              <a:ext uri="{FF2B5EF4-FFF2-40B4-BE49-F238E27FC236}">
                <a16:creationId xmlns:a16="http://schemas.microsoft.com/office/drawing/2014/main" id="{76FF95C4-A816-E911-BD12-1D89AC9BE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44489"/>
            <a:ext cx="4471024" cy="297830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F4E1CC41-C594-9478-38B7-215DB1534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8974" y="5722344"/>
            <a:ext cx="2276999" cy="988551"/>
          </a:xfrm>
          <a:prstGeom prst="rect">
            <a:avLst/>
          </a:prstGeom>
        </p:spPr>
      </p:pic>
    </p:spTree>
    <p:extLst>
      <p:ext uri="{BB962C8B-B14F-4D97-AF65-F5344CB8AC3E}">
        <p14:creationId xmlns:p14="http://schemas.microsoft.com/office/powerpoint/2010/main" val="2575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88;p55">
            <a:extLst>
              <a:ext uri="{FF2B5EF4-FFF2-40B4-BE49-F238E27FC236}">
                <a16:creationId xmlns:a16="http://schemas.microsoft.com/office/drawing/2014/main" id="{B90B91DC-631F-25A5-DF91-11596BD77543}"/>
              </a:ext>
            </a:extLst>
          </p:cNvPr>
          <p:cNvSpPr/>
          <p:nvPr/>
        </p:nvSpPr>
        <p:spPr>
          <a:xfrm>
            <a:off x="8027240" y="312152"/>
            <a:ext cx="3228978" cy="4847339"/>
          </a:xfrm>
          <a:prstGeom prst="rect">
            <a:avLst/>
          </a:prstGeom>
          <a:solidFill>
            <a:srgbClr val="185F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000300"/>
              </a:solidFill>
              <a:effectLst/>
              <a:uLnTx/>
              <a:uFillTx/>
              <a:latin typeface="Arial"/>
              <a:ea typeface="+mn-ea"/>
              <a:cs typeface="+mn-cs"/>
            </a:endParaRPr>
          </a:p>
        </p:txBody>
      </p:sp>
      <p:sp>
        <p:nvSpPr>
          <p:cNvPr id="2" name="Título 1">
            <a:extLst>
              <a:ext uri="{FF2B5EF4-FFF2-40B4-BE49-F238E27FC236}">
                <a16:creationId xmlns:a16="http://schemas.microsoft.com/office/drawing/2014/main" id="{4E5A248D-0ECB-2314-D669-A1B475EBFC82}"/>
              </a:ext>
            </a:extLst>
          </p:cNvPr>
          <p:cNvSpPr>
            <a:spLocks noGrp="1"/>
          </p:cNvSpPr>
          <p:nvPr>
            <p:ph type="title"/>
          </p:nvPr>
        </p:nvSpPr>
        <p:spPr>
          <a:xfrm>
            <a:off x="538775" y="312152"/>
            <a:ext cx="6097771" cy="1122400"/>
          </a:xfrm>
        </p:spPr>
        <p:txBody>
          <a:bodyPr/>
          <a:lstStyle/>
          <a:p>
            <a:r>
              <a:rPr lang="es-CL" dirty="0"/>
              <a:t>Resumen</a:t>
            </a:r>
          </a:p>
        </p:txBody>
      </p:sp>
      <p:sp>
        <p:nvSpPr>
          <p:cNvPr id="6" name="CuadroTexto 5">
            <a:extLst>
              <a:ext uri="{FF2B5EF4-FFF2-40B4-BE49-F238E27FC236}">
                <a16:creationId xmlns:a16="http://schemas.microsoft.com/office/drawing/2014/main" id="{DABF8CFD-08CD-A444-979D-7904A6A5C031}"/>
              </a:ext>
            </a:extLst>
          </p:cNvPr>
          <p:cNvSpPr txBox="1"/>
          <p:nvPr/>
        </p:nvSpPr>
        <p:spPr>
          <a:xfrm>
            <a:off x="538774" y="1964664"/>
            <a:ext cx="6097772" cy="368325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s-CL" sz="1800" b="1" i="0" u="none" strike="noStrike" kern="100" cap="none" spc="0" normalizeH="0" baseline="0" noProof="0" dirty="0">
                <a:ln>
                  <a:noFill/>
                </a:ln>
                <a:solidFill>
                  <a:srgbClr val="000300"/>
                </a:solidFill>
                <a:effectLst/>
                <a:uLnTx/>
                <a:uFillTx/>
                <a:latin typeface="Aptos" panose="020B0004020202020204" pitchFamily="34" charset="0"/>
                <a:ea typeface="Aptos" panose="020B0004020202020204" pitchFamily="34" charset="0"/>
                <a:cs typeface="Times New Roman" panose="02020603050405020304" pitchFamily="18" charset="0"/>
              </a:rPr>
              <a:t>En resumen,</a:t>
            </a:r>
            <a:r>
              <a:rPr kumimoji="0" lang="es-CL" sz="1800" b="0" i="0" u="none" strike="noStrike" kern="100" cap="none" spc="0" normalizeH="0" baseline="0" noProof="0" dirty="0">
                <a:ln>
                  <a:noFill/>
                </a:ln>
                <a:solidFill>
                  <a:srgbClr val="000300"/>
                </a:solidFill>
                <a:effectLst/>
                <a:uLnTx/>
                <a:uFillTx/>
                <a:latin typeface="Aptos" panose="020B0004020202020204" pitchFamily="34" charset="0"/>
                <a:ea typeface="Aptos" panose="020B0004020202020204" pitchFamily="34" charset="0"/>
                <a:cs typeface="Times New Roman" panose="02020603050405020304" pitchFamily="18" charset="0"/>
              </a:rPr>
              <a:t> aunque la Ley 21.643 no establece requisitos específicos para los investigadores de acoso laboral y sexual, sí establece un marco legal que exige que las investigaciones se lleven a cabo de manera imparcial, objetiva y confidencial. Los investigadores deben contar con las habilidades y conocimientos necesarios para garantizar que las investigaciones sean justas y efectivas.</a:t>
            </a:r>
            <a:endParaRPr kumimoji="0" lang="es-CL" sz="2800" b="0" i="0" u="none" strike="noStrike" kern="100" cap="none" spc="0" normalizeH="0" baseline="0" noProof="0" dirty="0">
              <a:ln>
                <a:noFill/>
              </a:ln>
              <a:solidFill>
                <a:srgbClr val="000300"/>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s-CL" sz="1800" b="1" i="0" u="none" strike="noStrike" kern="100" cap="none" spc="0" normalizeH="0" baseline="0" noProof="0" dirty="0">
                <a:ln>
                  <a:noFill/>
                </a:ln>
                <a:solidFill>
                  <a:srgbClr val="000300"/>
                </a:solidFill>
                <a:effectLst/>
                <a:uLnTx/>
                <a:uFillTx/>
                <a:latin typeface="Aptos" panose="020B0004020202020204" pitchFamily="34" charset="0"/>
                <a:ea typeface="Aptos" panose="020B0004020202020204" pitchFamily="34" charset="0"/>
                <a:cs typeface="Times New Roman" panose="02020603050405020304" pitchFamily="18" charset="0"/>
              </a:rPr>
              <a:t>Es importante destacar que la elección del investigador es una decisión clave para el éxito de la investigación y puede tener un impacto significativo en la credibilidad del proceso.</a:t>
            </a:r>
            <a:endParaRPr kumimoji="0" lang="es-CL" sz="2800" b="0" i="0" u="none" strike="noStrike" kern="100" cap="none" spc="0" normalizeH="0" baseline="0" noProof="0" dirty="0">
              <a:ln>
                <a:noFill/>
              </a:ln>
              <a:solidFill>
                <a:srgbClr val="000300"/>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0ECC251E-BBE1-B749-0FCE-9D61BCC19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2300" y="5647916"/>
            <a:ext cx="2276999" cy="988551"/>
          </a:xfrm>
          <a:prstGeom prst="rect">
            <a:avLst/>
          </a:prstGeom>
        </p:spPr>
      </p:pic>
      <p:pic>
        <p:nvPicPr>
          <p:cNvPr id="12290" name="Picture 2" descr="Hombre de tiro medio pegado a la ventana">
            <a:extLst>
              <a:ext uri="{FF2B5EF4-FFF2-40B4-BE49-F238E27FC236}">
                <a16:creationId xmlns:a16="http://schemas.microsoft.com/office/drawing/2014/main" id="{0E8C80D5-5080-87D1-7BCB-B560C54F0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0321" y="478464"/>
            <a:ext cx="3228978" cy="484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019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7A34E8-1F90-F1E4-477E-AB37494112BF}"/>
              </a:ext>
            </a:extLst>
          </p:cNvPr>
          <p:cNvSpPr>
            <a:spLocks noGrp="1"/>
          </p:cNvSpPr>
          <p:nvPr>
            <p:ph type="title"/>
          </p:nvPr>
        </p:nvSpPr>
        <p:spPr>
          <a:xfrm>
            <a:off x="297199" y="270495"/>
            <a:ext cx="7836708" cy="886137"/>
          </a:xfrm>
        </p:spPr>
        <p:txBody>
          <a:bodyPr/>
          <a:lstStyle/>
          <a:p>
            <a:r>
              <a:rPr lang="es-CL" sz="2000" dirty="0"/>
              <a:t>Habilidades Necesarias para Realizar una Entrevista por Acoso Laboral según la Ley 21.643</a:t>
            </a:r>
          </a:p>
        </p:txBody>
      </p:sp>
      <p:sp>
        <p:nvSpPr>
          <p:cNvPr id="6" name="CuadroTexto 5">
            <a:extLst>
              <a:ext uri="{FF2B5EF4-FFF2-40B4-BE49-F238E27FC236}">
                <a16:creationId xmlns:a16="http://schemas.microsoft.com/office/drawing/2014/main" id="{2681CCFD-776F-D923-E9E7-300AA0CC42BF}"/>
              </a:ext>
            </a:extLst>
          </p:cNvPr>
          <p:cNvSpPr txBox="1"/>
          <p:nvPr/>
        </p:nvSpPr>
        <p:spPr>
          <a:xfrm>
            <a:off x="297199" y="1457845"/>
            <a:ext cx="7836708" cy="4908138"/>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La Ley 21.643 en Chile ha establecido un marco legal sólido para abordar el acoso laboral, y realizar una entrevista efectiva en este contexto requiere de ciertas habilidades y conocimientos específicos. A continuación, te detallo algunas de las más importantes:</a:t>
            </a:r>
          </a:p>
          <a:p>
            <a:pPr marL="742950" marR="0" lvl="1" indent="-285750" algn="just" defTabSz="914400" rtl="0" eaLnBrk="1" fontAlgn="auto" latinLnBrk="0" hangingPunct="1">
              <a:lnSpc>
                <a:spcPct val="115000"/>
              </a:lnSpc>
              <a:spcBef>
                <a:spcPts val="0"/>
              </a:spcBef>
              <a:spcAft>
                <a:spcPts val="800"/>
              </a:spcAft>
              <a:buClrTx/>
              <a:buSzTx/>
              <a:buFont typeface="+mj-lt"/>
              <a:buAutoNum type="arabicPeriod"/>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Habilidades Blandas</a:t>
            </a:r>
            <a:endPar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Empatía:</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La capacidad de ponerse en el lugar de la víctima y comprender sus sentimientos y experiencias es fundamental para crear un ambiente seguro y confiable.</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Escucha activa:</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Prestar atención a lo que la víctima está diciendo, sin interrumpir y demostrando interés genuino en su relato.</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Paciencia:</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Las entrevistas sobre acoso laboral pueden ser emocionalmente difíciles para la víctima. La paciencia y la calma son esenciales para permitir que la persona se exprese con claridad.</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Neutralidad:</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Mantener una postura neutral y objetiva durante toda la entrevista es crucial para garantizar la credibilidad de la investigación.</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Confidencialidad:</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Resguardar la identidad y la información proporcionada por la víctima es un aspecto esencial para protegerla de posibles represalias.</a:t>
            </a:r>
          </a:p>
        </p:txBody>
      </p:sp>
      <p:sp>
        <p:nvSpPr>
          <p:cNvPr id="7" name="Google Shape;588;p55">
            <a:extLst>
              <a:ext uri="{FF2B5EF4-FFF2-40B4-BE49-F238E27FC236}">
                <a16:creationId xmlns:a16="http://schemas.microsoft.com/office/drawing/2014/main" id="{54C73248-710E-3FEA-DFA6-FE1B15834CCA}"/>
              </a:ext>
            </a:extLst>
          </p:cNvPr>
          <p:cNvSpPr/>
          <p:nvPr/>
        </p:nvSpPr>
        <p:spPr>
          <a:xfrm>
            <a:off x="8538232" y="1156632"/>
            <a:ext cx="3228978" cy="4847339"/>
          </a:xfrm>
          <a:prstGeom prst="rect">
            <a:avLst/>
          </a:prstGeom>
          <a:solidFill>
            <a:srgbClr val="185F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000300"/>
              </a:solidFill>
              <a:effectLst/>
              <a:uLnTx/>
              <a:uFillTx/>
              <a:latin typeface="Arial"/>
              <a:ea typeface="+mn-ea"/>
              <a:cs typeface="+mn-cs"/>
            </a:endParaRPr>
          </a:p>
        </p:txBody>
      </p:sp>
      <p:pic>
        <p:nvPicPr>
          <p:cNvPr id="13314" name="Picture 2" descr="Mujeres que tienen momentos de intimidad.">
            <a:extLst>
              <a:ext uri="{FF2B5EF4-FFF2-40B4-BE49-F238E27FC236}">
                <a16:creationId xmlns:a16="http://schemas.microsoft.com/office/drawing/2014/main" id="{2A2B65C1-D391-267E-3C05-8CFDA4A42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224" y="270495"/>
            <a:ext cx="3269479" cy="490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038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44488-3B8F-B889-42A7-68C06DECB95A}"/>
              </a:ext>
            </a:extLst>
          </p:cNvPr>
          <p:cNvSpPr>
            <a:spLocks noGrp="1"/>
          </p:cNvSpPr>
          <p:nvPr>
            <p:ph type="title"/>
          </p:nvPr>
        </p:nvSpPr>
        <p:spPr>
          <a:xfrm>
            <a:off x="3264195" y="338283"/>
            <a:ext cx="8731987" cy="734358"/>
          </a:xfrm>
        </p:spPr>
        <p:txBody>
          <a:bodyPr/>
          <a:lstStyle/>
          <a:p>
            <a:r>
              <a:rPr lang="es-CL" sz="3200" dirty="0"/>
              <a:t>Habilidades Técnicas del investigador</a:t>
            </a:r>
          </a:p>
        </p:txBody>
      </p:sp>
      <p:sp>
        <p:nvSpPr>
          <p:cNvPr id="6" name="CuadroTexto 5">
            <a:extLst>
              <a:ext uri="{FF2B5EF4-FFF2-40B4-BE49-F238E27FC236}">
                <a16:creationId xmlns:a16="http://schemas.microsoft.com/office/drawing/2014/main" id="{B1E286A4-C562-449F-5694-391D61EBB739}"/>
              </a:ext>
            </a:extLst>
          </p:cNvPr>
          <p:cNvSpPr txBox="1"/>
          <p:nvPr/>
        </p:nvSpPr>
        <p:spPr>
          <a:xfrm>
            <a:off x="3431655" y="1699011"/>
            <a:ext cx="8397065" cy="4736681"/>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Conocimiento de la Ley 21.643:</a:t>
            </a: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Es indispensable conocer a fondo los términos, definiciones y procedimientos establecidos en la ley para garantizar que la investigación se realice de acuerdo con la normativa vigente.</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Técnicas de entrevista:</a:t>
            </a: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Dominar técnicas de entrevista abiertas y cerradas, así como preguntas directas e indirectas, permite obtener información relevante de manera eficiente.</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Observación:</a:t>
            </a: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Estar atento a los detalles no verbales, como el lenguaje corporal, el tono de voz y las expresiones faciales, puede proporcionar pistas importantes sobre la credibilidad del relato.</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Documentación:</a:t>
            </a: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Registrar de manera detallada y precisa toda la información obtenida durante la entrevista, incluyendo fechas, lugares, personas involucradas y declaraciones.</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Análisis de la evidencia:</a:t>
            </a: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Ser capaz de evaluar la consistencia y la credibilidad de la evidencia recopilada, tanto testimonial como documental.</a:t>
            </a:r>
          </a:p>
        </p:txBody>
      </p:sp>
      <p:sp>
        <p:nvSpPr>
          <p:cNvPr id="7" name="Google Shape;588;p55">
            <a:extLst>
              <a:ext uri="{FF2B5EF4-FFF2-40B4-BE49-F238E27FC236}">
                <a16:creationId xmlns:a16="http://schemas.microsoft.com/office/drawing/2014/main" id="{8C916D4A-8BC7-2B11-9423-8823631053B3}"/>
              </a:ext>
            </a:extLst>
          </p:cNvPr>
          <p:cNvSpPr/>
          <p:nvPr/>
        </p:nvSpPr>
        <p:spPr>
          <a:xfrm>
            <a:off x="0" y="2046198"/>
            <a:ext cx="3179135" cy="4148896"/>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pic>
        <p:nvPicPr>
          <p:cNvPr id="14338" name="Picture 2" descr="Retrato de mujer con luz de idea">
            <a:extLst>
              <a:ext uri="{FF2B5EF4-FFF2-40B4-BE49-F238E27FC236}">
                <a16:creationId xmlns:a16="http://schemas.microsoft.com/office/drawing/2014/main" id="{F2AD6BF9-C282-0268-3CB8-E2A220783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4072"/>
            <a:ext cx="2763721" cy="414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588;p55">
            <a:extLst>
              <a:ext uri="{FF2B5EF4-FFF2-40B4-BE49-F238E27FC236}">
                <a16:creationId xmlns:a16="http://schemas.microsoft.com/office/drawing/2014/main" id="{D02B4F4C-31A9-0E44-865A-9548381A3BB8}"/>
              </a:ext>
            </a:extLst>
          </p:cNvPr>
          <p:cNvSpPr/>
          <p:nvPr/>
        </p:nvSpPr>
        <p:spPr>
          <a:xfrm>
            <a:off x="8985980" y="0"/>
            <a:ext cx="3061986" cy="4205367"/>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6" name="CuadroTexto 5">
            <a:extLst>
              <a:ext uri="{FF2B5EF4-FFF2-40B4-BE49-F238E27FC236}">
                <a16:creationId xmlns:a16="http://schemas.microsoft.com/office/drawing/2014/main" id="{F37AA401-8E15-EC73-8853-3344F81C6AAE}"/>
              </a:ext>
            </a:extLst>
          </p:cNvPr>
          <p:cNvSpPr txBox="1"/>
          <p:nvPr/>
        </p:nvSpPr>
        <p:spPr>
          <a:xfrm>
            <a:off x="523210" y="1712633"/>
            <a:ext cx="6547441" cy="2492734"/>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La Ley N°21.643 (Ley Karin) refiere que los procedimientos de investigación deberán sujetarse a los principios de confidencialidad, imparcialidad, celeridad y perspectiva de </a:t>
            </a:r>
            <a:r>
              <a:rPr kumimoji="0" lang="es-CL" sz="1400" b="0" i="0" u="none" strike="noStrike" kern="100" cap="none" spc="0" normalizeH="0" baseline="0" noProof="0" dirty="0" err="1">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género</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Estos principios son fundamentales para abordar las particularidades y las dinámicas de poder involucradas en los casos de acoso, asegurando que las víctimas reciban un trato justo y respetuoso.</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Refiere la citada ley que, cuando estas investigaciones se realicen por el empleador, este deberá designar preferentemente a un trabajador o trabajadora que cuente con formación en materias de acoso, género o derechos fundamentales.</a:t>
            </a:r>
          </a:p>
        </p:txBody>
      </p:sp>
      <p:pic>
        <p:nvPicPr>
          <p:cNvPr id="7" name="Imagen 6" descr="Imagen que contiene interior, verde, computer, camión&#10;&#10;Descripción generada automáticamente">
            <a:extLst>
              <a:ext uri="{FF2B5EF4-FFF2-40B4-BE49-F238E27FC236}">
                <a16:creationId xmlns:a16="http://schemas.microsoft.com/office/drawing/2014/main" id="{4A2E22AA-F553-A952-9CED-F7AF1B01C99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1798" y="1426569"/>
            <a:ext cx="3569842" cy="2390519"/>
          </a:xfrm>
          <a:prstGeom prst="rect">
            <a:avLst/>
          </a:prstGeom>
          <a:noFill/>
          <a:ln>
            <a:noFill/>
          </a:ln>
        </p:spPr>
      </p:pic>
      <p:sp>
        <p:nvSpPr>
          <p:cNvPr id="10" name="Título 6">
            <a:extLst>
              <a:ext uri="{FF2B5EF4-FFF2-40B4-BE49-F238E27FC236}">
                <a16:creationId xmlns:a16="http://schemas.microsoft.com/office/drawing/2014/main" id="{4D5F97A5-A6C0-907C-F849-DBDD98BB40BA}"/>
              </a:ext>
            </a:extLst>
          </p:cNvPr>
          <p:cNvSpPr>
            <a:spLocks noGrp="1"/>
          </p:cNvSpPr>
          <p:nvPr>
            <p:ph type="title"/>
          </p:nvPr>
        </p:nvSpPr>
        <p:spPr>
          <a:xfrm>
            <a:off x="523210" y="194984"/>
            <a:ext cx="7897183" cy="852157"/>
          </a:xfrm>
        </p:spPr>
        <p:txBody>
          <a:bodyPr/>
          <a:lstStyle/>
          <a:p>
            <a:pPr>
              <a:lnSpc>
                <a:spcPct val="107000"/>
              </a:lnSpc>
              <a:spcAft>
                <a:spcPts val="800"/>
              </a:spcAft>
            </a:pPr>
            <a:r>
              <a:rPr lang="es-CL" sz="1800" dirty="0"/>
              <a:t>Proceso de denuncia e investigación de casos de acoso laboral y sexual con perspectiva de género</a:t>
            </a:r>
          </a:p>
        </p:txBody>
      </p:sp>
      <p:sp>
        <p:nvSpPr>
          <p:cNvPr id="12" name="CuadroTexto 11">
            <a:extLst>
              <a:ext uri="{FF2B5EF4-FFF2-40B4-BE49-F238E27FC236}">
                <a16:creationId xmlns:a16="http://schemas.microsoft.com/office/drawing/2014/main" id="{D4046941-23FD-3393-FBD3-CA637E1B8354}"/>
              </a:ext>
            </a:extLst>
          </p:cNvPr>
          <p:cNvSpPr txBox="1"/>
          <p:nvPr/>
        </p:nvSpPr>
        <p:spPr>
          <a:xfrm>
            <a:off x="523210" y="4493964"/>
            <a:ext cx="10395320" cy="149938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L" sz="1400" b="0" i="0" u="none" strike="noStrike" kern="1200" cap="none" spc="0" normalizeH="0" baseline="0" noProof="0" dirty="0">
                <a:ln>
                  <a:noFill/>
                </a:ln>
                <a:solidFill>
                  <a:srgbClr val="100F0D"/>
                </a:solidFill>
                <a:effectLst/>
                <a:uLnTx/>
                <a:uFillTx/>
                <a:latin typeface="Poppins"/>
                <a:ea typeface="+mn-lt"/>
                <a:cs typeface="Poppins"/>
              </a:rPr>
              <a:t>La perspectiva de género en estos procesos es esencial porque reconoce las desigualdades estructurales y las diferencias de poder entre los géneros que pueden influir en la ocurrencia y la percepción del acoso. El acoso laboral y sexual a menudo se basa en dinámicas de género, donde las mujeres y personas parte de grupos de minorías son más susceptibles a ser víctimas debido a su posición de menor poder relativo en muchas organizaciones. Un enfoque que considere estas dinámicas permite una comprensión más profunda de los incidentes y ayuda a evitar interpretaciones y decisiones sesgadas</a:t>
            </a:r>
            <a:r>
              <a:rPr kumimoji="0" lang="es-CL" sz="1600" b="0" i="0" u="none" strike="noStrike" kern="100" cap="none" spc="0" normalizeH="0" baseline="0" noProof="0" dirty="0">
                <a:ln>
                  <a:noFill/>
                </a:ln>
                <a:solidFill>
                  <a:srgbClr val="000300"/>
                </a:solidFill>
                <a:effectLst/>
                <a:uLnTx/>
                <a:uFillTx/>
                <a:latin typeface="Aptos" panose="020B0004020202020204" pitchFamily="34" charset="0"/>
                <a:ea typeface="Aptos" panose="020B0004020202020204" pitchFamily="34" charset="0"/>
                <a:cs typeface="Times New Roman" panose="02020603050405020304" pitchFamily="18" charset="0"/>
              </a:rPr>
              <a:t>.</a:t>
            </a:r>
          </a:p>
        </p:txBody>
      </p:sp>
      <p:pic>
        <p:nvPicPr>
          <p:cNvPr id="14" name="Imagen 13">
            <a:extLst>
              <a:ext uri="{FF2B5EF4-FFF2-40B4-BE49-F238E27FC236}">
                <a16:creationId xmlns:a16="http://schemas.microsoft.com/office/drawing/2014/main" id="{F5201E39-3E1C-4690-7E85-1A94D0BC9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0761" y="5993349"/>
            <a:ext cx="1690879" cy="734089"/>
          </a:xfrm>
          <a:prstGeom prst="rect">
            <a:avLst/>
          </a:prstGeom>
        </p:spPr>
      </p:pic>
    </p:spTree>
    <p:extLst>
      <p:ext uri="{BB962C8B-B14F-4D97-AF65-F5344CB8AC3E}">
        <p14:creationId xmlns:p14="http://schemas.microsoft.com/office/powerpoint/2010/main" val="304506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588;p55">
            <a:extLst>
              <a:ext uri="{FF2B5EF4-FFF2-40B4-BE49-F238E27FC236}">
                <a16:creationId xmlns:a16="http://schemas.microsoft.com/office/drawing/2014/main" id="{7B2AE668-6963-2CC6-442C-195A06F60804}"/>
              </a:ext>
            </a:extLst>
          </p:cNvPr>
          <p:cNvSpPr/>
          <p:nvPr/>
        </p:nvSpPr>
        <p:spPr>
          <a:xfrm>
            <a:off x="6539023" y="1142988"/>
            <a:ext cx="5281349" cy="3320348"/>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2" name="Título 1">
            <a:extLst>
              <a:ext uri="{FF2B5EF4-FFF2-40B4-BE49-F238E27FC236}">
                <a16:creationId xmlns:a16="http://schemas.microsoft.com/office/drawing/2014/main" id="{04AA18C7-A519-9374-D870-8DB838D6F100}"/>
              </a:ext>
            </a:extLst>
          </p:cNvPr>
          <p:cNvSpPr>
            <a:spLocks noGrp="1"/>
          </p:cNvSpPr>
          <p:nvPr>
            <p:ph type="title"/>
          </p:nvPr>
        </p:nvSpPr>
        <p:spPr>
          <a:xfrm>
            <a:off x="371628" y="534747"/>
            <a:ext cx="5805888" cy="1122400"/>
          </a:xfrm>
        </p:spPr>
        <p:txBody>
          <a:bodyPr/>
          <a:lstStyle/>
          <a:p>
            <a:r>
              <a:rPr lang="es-CL" sz="3200" dirty="0"/>
              <a:t>Otras Consideraciones Importantes</a:t>
            </a:r>
            <a:endParaRPr lang="es-CL" dirty="0"/>
          </a:p>
        </p:txBody>
      </p:sp>
      <p:sp>
        <p:nvSpPr>
          <p:cNvPr id="6" name="CuadroTexto 5">
            <a:extLst>
              <a:ext uri="{FF2B5EF4-FFF2-40B4-BE49-F238E27FC236}">
                <a16:creationId xmlns:a16="http://schemas.microsoft.com/office/drawing/2014/main" id="{0845FC90-FCB6-112F-5DB5-2705AF7FA016}"/>
              </a:ext>
            </a:extLst>
          </p:cNvPr>
          <p:cNvSpPr txBox="1"/>
          <p:nvPr/>
        </p:nvSpPr>
        <p:spPr>
          <a:xfrm>
            <a:off x="225686" y="2178718"/>
            <a:ext cx="6097772" cy="2763449"/>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Capacitación:</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Es recomendable que la persona encargada de realizar las entrevistas reciba capacitación específica en investigación de casos de acoso laboral, incluyendo aspectos legales, psicológicos y sociales.</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Protocolo:</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Seguir un protocolo de investigación claro y establecido, que incluya los pasos a seguir desde la denuncia inicial hasta la elaboración del informe final.</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Apoyo psicológico:</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Si es necesario, ofrecer a la víctima acceso a servicios de apoyo psicológico para ayudarla a enfrentar las consecuencias del acoso.</a:t>
            </a:r>
          </a:p>
        </p:txBody>
      </p:sp>
      <p:sp>
        <p:nvSpPr>
          <p:cNvPr id="8" name="CuadroTexto 7">
            <a:extLst>
              <a:ext uri="{FF2B5EF4-FFF2-40B4-BE49-F238E27FC236}">
                <a16:creationId xmlns:a16="http://schemas.microsoft.com/office/drawing/2014/main" id="{48EC7BC3-0380-D3BD-E964-CBCA101114A7}"/>
              </a:ext>
            </a:extLst>
          </p:cNvPr>
          <p:cNvSpPr txBox="1"/>
          <p:nvPr/>
        </p:nvSpPr>
        <p:spPr>
          <a:xfrm>
            <a:off x="568399" y="5167823"/>
            <a:ext cx="10481045" cy="927883"/>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s-CL" sz="1600" b="1" i="0" u="none" strike="noStrike" kern="100" cap="none" spc="0" normalizeH="0" baseline="0" noProof="0" dirty="0">
                <a:ln>
                  <a:noFill/>
                </a:ln>
                <a:solidFill>
                  <a:srgbClr val="000300"/>
                </a:solidFill>
                <a:effectLst/>
                <a:uLnTx/>
                <a:uFillTx/>
                <a:latin typeface="Aptos" panose="020B0004020202020204" pitchFamily="34" charset="0"/>
                <a:ea typeface="Aptos" panose="020B0004020202020204" pitchFamily="34" charset="0"/>
                <a:cs typeface="Times New Roman" panose="02020603050405020304" pitchFamily="18" charset="0"/>
              </a:rPr>
              <a:t>En resumen</a:t>
            </a:r>
            <a:r>
              <a:rPr kumimoji="0" lang="es-CL" sz="1600" b="0" i="0" u="none" strike="noStrike" kern="100" cap="none" spc="0" normalizeH="0" baseline="0" noProof="0" dirty="0">
                <a:ln>
                  <a:noFill/>
                </a:ln>
                <a:solidFill>
                  <a:srgbClr val="000300"/>
                </a:solidFill>
                <a:effectLst/>
                <a:uLnTx/>
                <a:uFillTx/>
                <a:latin typeface="Aptos" panose="020B0004020202020204" pitchFamily="34" charset="0"/>
                <a:ea typeface="Aptos" panose="020B0004020202020204" pitchFamily="34" charset="0"/>
                <a:cs typeface="Times New Roman" panose="02020603050405020304" pitchFamily="18" charset="0"/>
              </a:rPr>
              <a:t>, realizar una entrevista por acoso laboral requiere una combinación de habilidades blandas y técnicas, así como un profundo conocimiento de la legislación vigente. El objetivo principal es crear un ambiente seguro y confiable para la víctima, recopilar toda la evidencia necesaria y llevar a cabo una investigación imparcial y objetiva.</a:t>
            </a:r>
          </a:p>
        </p:txBody>
      </p:sp>
      <p:pic>
        <p:nvPicPr>
          <p:cNvPr id="15362" name="Picture 2" descr="Chica de vista lateral jugando juego de memoria">
            <a:extLst>
              <a:ext uri="{FF2B5EF4-FFF2-40B4-BE49-F238E27FC236}">
                <a16:creationId xmlns:a16="http://schemas.microsoft.com/office/drawing/2014/main" id="{5ABCE6EE-ABC6-DC41-9D4A-9E2C2DA0B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869" y="518544"/>
            <a:ext cx="4984503" cy="332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615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88;p55">
            <a:extLst>
              <a:ext uri="{FF2B5EF4-FFF2-40B4-BE49-F238E27FC236}">
                <a16:creationId xmlns:a16="http://schemas.microsoft.com/office/drawing/2014/main" id="{A46E4FF3-E689-11A1-BF9C-AA1E6E59A111}"/>
              </a:ext>
            </a:extLst>
          </p:cNvPr>
          <p:cNvSpPr/>
          <p:nvPr/>
        </p:nvSpPr>
        <p:spPr>
          <a:xfrm>
            <a:off x="9581773" y="1967310"/>
            <a:ext cx="2558838" cy="4115678"/>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6" name="Título 1">
            <a:extLst>
              <a:ext uri="{FF2B5EF4-FFF2-40B4-BE49-F238E27FC236}">
                <a16:creationId xmlns:a16="http://schemas.microsoft.com/office/drawing/2014/main" id="{CC4D0F4C-8C66-BEE2-0F2A-FD8AF5BD2D59}"/>
              </a:ext>
            </a:extLst>
          </p:cNvPr>
          <p:cNvSpPr>
            <a:spLocks noGrp="1"/>
          </p:cNvSpPr>
          <p:nvPr>
            <p:ph type="title"/>
          </p:nvPr>
        </p:nvSpPr>
        <p:spPr>
          <a:xfrm>
            <a:off x="163981" y="221086"/>
            <a:ext cx="8897230" cy="1384430"/>
          </a:xfrm>
        </p:spPr>
        <p:txBody>
          <a:bodyPr/>
          <a:lstStyle/>
          <a:p>
            <a:r>
              <a:rPr lang="es-CL" sz="3600" dirty="0"/>
              <a:t>¿Qué se espera de la persona a cargo de investigar?</a:t>
            </a:r>
          </a:p>
        </p:txBody>
      </p:sp>
      <p:sp>
        <p:nvSpPr>
          <p:cNvPr id="7" name="TextBox 2">
            <a:extLst>
              <a:ext uri="{FF2B5EF4-FFF2-40B4-BE49-F238E27FC236}">
                <a16:creationId xmlns:a16="http://schemas.microsoft.com/office/drawing/2014/main" id="{49E46E3A-873D-6CF3-2326-74C416A0A8A4}"/>
              </a:ext>
            </a:extLst>
          </p:cNvPr>
          <p:cNvSpPr txBox="1"/>
          <p:nvPr/>
        </p:nvSpPr>
        <p:spPr>
          <a:xfrm>
            <a:off x="163981" y="1933575"/>
            <a:ext cx="8566362" cy="4924425"/>
          </a:xfrm>
          <a:prstGeom prst="rect">
            <a:avLst/>
          </a:prstGeom>
        </p:spPr>
        <p:txBody>
          <a:bodyPr wrap="square" lIns="0" tIns="0" rIns="0" bIns="0" rtlCol="0" anchor="t">
            <a:spAutoFit/>
          </a:bodyPr>
          <a:lstStyle/>
          <a:p>
            <a:pPr marL="647700" marR="0" lvl="0" indent="-323850" algn="just" defTabSz="914400" rtl="0" eaLnBrk="1" fontAlgn="auto" latinLnBrk="0" hangingPunct="1">
              <a:lnSpc>
                <a:spcPct val="100000"/>
              </a:lnSpc>
              <a:spcBef>
                <a:spcPts val="0"/>
              </a:spcBef>
              <a:spcAft>
                <a:spcPts val="0"/>
              </a:spcAft>
              <a:buClrTx/>
              <a:buSzTx/>
              <a:buFontTx/>
              <a:buAutoNum type="arabicPeriod"/>
              <a:tabLst/>
              <a:defRPr/>
            </a:pPr>
            <a:endPar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endParaRPr>
          </a:p>
          <a:p>
            <a:pPr marL="647700" marR="0" lvl="0" indent="-323850" algn="just" defTabSz="914400" rtl="0" eaLnBrk="1" fontAlgn="auto" latinLnBrk="0" hangingPunct="1">
              <a:lnSpc>
                <a:spcPct val="100000"/>
              </a:lnSpc>
              <a:spcBef>
                <a:spcPts val="0"/>
              </a:spcBef>
              <a:spcAft>
                <a:spcPts val="0"/>
              </a:spcAft>
              <a:buClrTx/>
              <a:buSzTx/>
              <a:buFontTx/>
              <a:buAutoNum type="arabicPeriod"/>
              <a:tabLst/>
              <a:defRPr/>
            </a:pP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Convocar</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declarar</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todas</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las personas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involucradas</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garantizando</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que se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registre</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el</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procedimiento</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y se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brinde</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un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trato</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digno</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e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imparcial</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a:t>
            </a:r>
          </a:p>
          <a:p>
            <a:pPr marL="647700" marR="0" lvl="0" indent="-323850" algn="just" defTabSz="914400" rtl="0" eaLnBrk="1" fontAlgn="auto" latinLnBrk="0" hangingPunct="1">
              <a:lnSpc>
                <a:spcPct val="100000"/>
              </a:lnSpc>
              <a:spcBef>
                <a:spcPts val="0"/>
              </a:spcBef>
              <a:spcAft>
                <a:spcPts val="0"/>
              </a:spcAft>
              <a:buClrTx/>
              <a:buSzTx/>
              <a:buFontTx/>
              <a:buAutoNum type="arabicPeriod"/>
              <a:tabLst/>
              <a:defRPr/>
            </a:pPr>
            <a:endPar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endParaRPr>
          </a:p>
          <a:p>
            <a:pPr marL="647700" marR="0" lvl="0" indent="-323850" algn="just" defTabSz="914400" rtl="0" eaLnBrk="1" fontAlgn="auto" latinLnBrk="0" hangingPunct="1">
              <a:lnSpc>
                <a:spcPct val="100000"/>
              </a:lnSpc>
              <a:spcBef>
                <a:spcPts val="0"/>
              </a:spcBef>
              <a:spcAft>
                <a:spcPts val="0"/>
              </a:spcAft>
              <a:buClrTx/>
              <a:buSzTx/>
              <a:buFontTx/>
              <a:buAutoNum type="arabicPeriod"/>
              <a:tabLst/>
              <a:defRPr/>
            </a:pP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Seguir</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el</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procedimiento</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interno</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de la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empresa</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y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cualquier</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normativa</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vigente</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que sea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relevante</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a:t>
            </a:r>
            <a:endParaRPr kumimoji="0" lang="en-US" sz="1600" b="1" i="0" u="none" strike="noStrike" kern="1200" cap="none" spc="0" normalizeH="0" baseline="0" noProof="0" dirty="0">
              <a:ln>
                <a:noFill/>
              </a:ln>
              <a:solidFill>
                <a:srgbClr val="221F1E"/>
              </a:solidFill>
              <a:effectLst/>
              <a:uLnTx/>
              <a:uFillTx/>
              <a:latin typeface="Open Sans"/>
              <a:ea typeface="Open Sans"/>
              <a:cs typeface="Open Sans"/>
            </a:endParaRPr>
          </a:p>
          <a:p>
            <a:pPr marL="647700" marR="0" lvl="0" indent="-323850" algn="just" defTabSz="914400" rtl="0" eaLnBrk="1" fontAlgn="auto" latinLnBrk="0" hangingPunct="1">
              <a:lnSpc>
                <a:spcPct val="100000"/>
              </a:lnSpc>
              <a:spcBef>
                <a:spcPts val="0"/>
              </a:spcBef>
              <a:spcAft>
                <a:spcPts val="0"/>
              </a:spcAft>
              <a:buClrTx/>
              <a:buSzTx/>
              <a:buFontTx/>
              <a:buAutoNum type="arabicPeriod"/>
              <a:tabLst/>
              <a:defRPr/>
            </a:pPr>
            <a:endPar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endParaRPr>
          </a:p>
          <a:p>
            <a:pPr marL="647700" marR="0" lvl="0" indent="-323850" algn="just" defTabSz="914400" rtl="0" eaLnBrk="1" fontAlgn="auto" latinLnBrk="0" hangingPunct="1">
              <a:lnSpc>
                <a:spcPct val="100000"/>
              </a:lnSpc>
              <a:spcBef>
                <a:spcPts val="0"/>
              </a:spcBef>
              <a:spcAft>
                <a:spcPts val="0"/>
              </a:spcAft>
              <a:buClrTx/>
              <a:buSzTx/>
              <a:buFontTx/>
              <a:buAutoNum type="arabicPeriod"/>
              <a:tabLst/>
              <a:defRPr/>
            </a:pPr>
            <a:endPar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endParaRPr>
          </a:p>
          <a:p>
            <a:pPr marL="647700" marR="0" lvl="0" indent="-323850" algn="just" defTabSz="914400" rtl="0" eaLnBrk="1" fontAlgn="auto" latinLnBrk="0" hangingPunct="1">
              <a:lnSpc>
                <a:spcPct val="100000"/>
              </a:lnSpc>
              <a:spcBef>
                <a:spcPts val="0"/>
              </a:spcBef>
              <a:spcAft>
                <a:spcPts val="0"/>
              </a:spcAft>
              <a:buClrTx/>
              <a:buSzTx/>
              <a:buFontTx/>
              <a:buAutoNum type="arabicPeriod"/>
              <a:tabLst/>
              <a:defRPr/>
            </a:pP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Realizar</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la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investigación</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conforme</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 las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pautas</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establecidas</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en</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el</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reglamento</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asegurando</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Bold"/>
              </a:rPr>
              <a:t>imparcialidad</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Bold"/>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Bold"/>
              </a:rPr>
              <a:t>objetividad</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Bold"/>
              </a:rPr>
              <a:t>, diligencia y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Bold"/>
              </a:rPr>
              <a:t>una</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Bold"/>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Bold"/>
              </a:rPr>
              <a:t>perspectiva</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Bold"/>
              </a:rPr>
              <a:t> de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Bold"/>
              </a:rPr>
              <a:t>género</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Bold"/>
              </a:rPr>
              <a:t>.</a:t>
            </a:r>
          </a:p>
          <a:p>
            <a:pPr marL="647700" marR="0" lvl="0" indent="-323850" algn="just" defTabSz="914400" rtl="0" eaLnBrk="1" fontAlgn="auto" latinLnBrk="0" hangingPunct="1">
              <a:lnSpc>
                <a:spcPct val="100000"/>
              </a:lnSpc>
              <a:spcBef>
                <a:spcPts val="0"/>
              </a:spcBef>
              <a:spcAft>
                <a:spcPts val="0"/>
              </a:spcAft>
              <a:buClrTx/>
              <a:buSzTx/>
              <a:buFontTx/>
              <a:buAutoNum type="arabicPeriod"/>
              <a:tabLst/>
              <a:defRPr/>
            </a:pPr>
            <a:endPar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Bold"/>
            </a:endParaRPr>
          </a:p>
          <a:p>
            <a:pPr marL="647700" marR="0" lvl="0" indent="-323850" algn="just" defTabSz="914400" rtl="0" eaLnBrk="1" fontAlgn="auto" latinLnBrk="0" hangingPunct="1">
              <a:lnSpc>
                <a:spcPct val="100000"/>
              </a:lnSpc>
              <a:spcBef>
                <a:spcPts val="0"/>
              </a:spcBef>
              <a:spcAft>
                <a:spcPts val="0"/>
              </a:spcAft>
              <a:buClrTx/>
              <a:buSzTx/>
              <a:buFontTx/>
              <a:buAutoNum type="arabicPeriod"/>
              <a:tabLst/>
              <a:defRPr/>
            </a:pP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Mantener</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la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confidencialidad</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de la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información</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obtenida</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durante</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la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investigación</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salvo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en</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caso</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de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requerimiento</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judicial.</a:t>
            </a:r>
          </a:p>
          <a:p>
            <a:pPr marL="647700" marR="0" lvl="0" indent="-323850" algn="just" defTabSz="914400" rtl="0" eaLnBrk="1" fontAlgn="auto" latinLnBrk="0" hangingPunct="1">
              <a:lnSpc>
                <a:spcPct val="100000"/>
              </a:lnSpc>
              <a:spcBef>
                <a:spcPts val="0"/>
              </a:spcBef>
              <a:spcAft>
                <a:spcPts val="0"/>
              </a:spcAft>
              <a:buClrTx/>
              <a:buSzTx/>
              <a:buFontTx/>
              <a:buAutoNum type="arabicPeriod"/>
              <a:tabLst/>
              <a:defRPr/>
            </a:pPr>
            <a:endPar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Bold"/>
            </a:endParaRPr>
          </a:p>
          <a:p>
            <a:pPr marL="647700" marR="0" lvl="0" indent="-323850" algn="just" defTabSz="914400" rtl="0" eaLnBrk="1" fontAlgn="auto" latinLnBrk="0" hangingPunct="1">
              <a:lnSpc>
                <a:spcPct val="100000"/>
              </a:lnSpc>
              <a:spcBef>
                <a:spcPts val="0"/>
              </a:spcBef>
              <a:spcAft>
                <a:spcPts val="0"/>
              </a:spcAft>
              <a:buClrTx/>
              <a:buSzTx/>
              <a:buFontTx/>
              <a:buAutoNum type="arabicPeriod"/>
              <a:tabLst/>
              <a:defRPr/>
            </a:pPr>
            <a:endParaRPr kumimoji="0" lang="en-US" sz="1600" b="1" i="0" u="none" strike="noStrike" kern="1200" cap="none" spc="0" normalizeH="0" baseline="0" noProof="0" dirty="0">
              <a:ln>
                <a:noFill/>
              </a:ln>
              <a:solidFill>
                <a:srgbClr val="221F1E"/>
              </a:solidFill>
              <a:effectLst/>
              <a:uLnTx/>
              <a:uFillTx/>
              <a:latin typeface="Open Sans"/>
              <a:ea typeface="Open Sans"/>
              <a:cs typeface="Open Sans"/>
            </a:endParaRPr>
          </a:p>
          <a:p>
            <a:pPr marL="647700" marR="0" lvl="0" indent="-323850" algn="just" defTabSz="914400" rtl="0" eaLnBrk="1" fontAlgn="auto" latinLnBrk="0" hangingPunct="1">
              <a:lnSpc>
                <a:spcPct val="100000"/>
              </a:lnSpc>
              <a:spcBef>
                <a:spcPts val="0"/>
              </a:spcBef>
              <a:spcAft>
                <a:spcPts val="0"/>
              </a:spcAft>
              <a:buClrTx/>
              <a:buSzTx/>
              <a:buFontTx/>
              <a:buAutoNum type="arabicPeriod"/>
              <a:tabLst/>
              <a:defRPr/>
            </a:pP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Cumplir</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con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los</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plazos</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establecidos</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a:t>
            </a:r>
          </a:p>
          <a:p>
            <a:pPr marL="647700" marR="0" lvl="0" indent="-323850" algn="just" defTabSz="914400" rtl="0" eaLnBrk="1" fontAlgn="auto" latinLnBrk="0" hangingPunct="1">
              <a:lnSpc>
                <a:spcPct val="100000"/>
              </a:lnSpc>
              <a:spcBef>
                <a:spcPts val="0"/>
              </a:spcBef>
              <a:spcAft>
                <a:spcPts val="0"/>
              </a:spcAft>
              <a:buClrTx/>
              <a:buSzTx/>
              <a:buFontTx/>
              <a:buAutoNum type="arabicPeriod"/>
              <a:tabLst/>
              <a:defRPr/>
            </a:pPr>
            <a:endParaRPr kumimoji="0" lang="en-US" sz="1600" b="1" i="0" u="none" strike="noStrike" kern="1200" cap="none" spc="0" normalizeH="0" baseline="0" noProof="0" dirty="0">
              <a:ln>
                <a:noFill/>
              </a:ln>
              <a:solidFill>
                <a:srgbClr val="221F1E"/>
              </a:solidFill>
              <a:effectLst/>
              <a:uLnTx/>
              <a:uFillTx/>
              <a:latin typeface="Open Sans"/>
              <a:ea typeface="Open Sans"/>
              <a:cs typeface="Open Sans"/>
            </a:endParaRPr>
          </a:p>
          <a:p>
            <a:pPr marL="647700" marR="0" lvl="0" indent="-323850" algn="just" defTabSz="914400" rtl="0" eaLnBrk="1" fontAlgn="auto" latinLnBrk="0" hangingPunct="1">
              <a:lnSpc>
                <a:spcPct val="100000"/>
              </a:lnSpc>
              <a:spcBef>
                <a:spcPts val="0"/>
              </a:spcBef>
              <a:spcAft>
                <a:spcPts val="0"/>
              </a:spcAft>
              <a:buClrTx/>
              <a:buSzTx/>
              <a:buFontTx/>
              <a:buAutoNum type="arabicPeriod"/>
              <a:tabLst/>
              <a:defRPr/>
            </a:pPr>
            <a:endParaRPr kumimoji="0" lang="en-US" sz="1600" b="1" i="0" u="none" strike="noStrike" kern="1200" cap="none" spc="0" normalizeH="0" baseline="0" noProof="0" dirty="0">
              <a:ln>
                <a:noFill/>
              </a:ln>
              <a:solidFill>
                <a:srgbClr val="221F1E"/>
              </a:solidFill>
              <a:effectLst/>
              <a:uLnTx/>
              <a:uFillTx/>
              <a:latin typeface="Open Sans"/>
              <a:ea typeface="Open Sans"/>
              <a:cs typeface="Open Sans"/>
            </a:endParaRPr>
          </a:p>
          <a:p>
            <a:pPr marL="647700" marR="0" lvl="0" indent="-323850" algn="just" defTabSz="914400" rtl="0" eaLnBrk="1" fontAlgn="auto" latinLnBrk="0" hangingPunct="1">
              <a:lnSpc>
                <a:spcPct val="100000"/>
              </a:lnSpc>
              <a:spcBef>
                <a:spcPts val="0"/>
              </a:spcBef>
              <a:spcAft>
                <a:spcPts val="0"/>
              </a:spcAft>
              <a:buClrTx/>
              <a:buSzTx/>
              <a:buFontTx/>
              <a:buAutoNum type="arabicPeriod"/>
              <a:tabLst/>
              <a:defRPr/>
            </a:pPr>
            <a:endParaRPr kumimoji="0" lang="en-US" sz="1600" b="1" i="0" u="none" strike="noStrike" kern="1200" cap="none" spc="0" normalizeH="0" baseline="0" noProof="0" dirty="0">
              <a:ln>
                <a:noFill/>
              </a:ln>
              <a:solidFill>
                <a:srgbClr val="221F1E"/>
              </a:solidFill>
              <a:effectLst/>
              <a:uLnTx/>
              <a:uFillTx/>
              <a:latin typeface="Open Sans"/>
              <a:ea typeface="Open Sans"/>
              <a:cs typeface="Open Sans"/>
            </a:endParaRPr>
          </a:p>
        </p:txBody>
      </p:sp>
      <p:sp>
        <p:nvSpPr>
          <p:cNvPr id="8" name="Freeform 5">
            <a:extLst>
              <a:ext uri="{FF2B5EF4-FFF2-40B4-BE49-F238E27FC236}">
                <a16:creationId xmlns:a16="http://schemas.microsoft.com/office/drawing/2014/main" id="{BC79BC43-A1CF-4BCE-7DA9-56A5759C9520}"/>
              </a:ext>
            </a:extLst>
          </p:cNvPr>
          <p:cNvSpPr/>
          <p:nvPr/>
        </p:nvSpPr>
        <p:spPr>
          <a:xfrm>
            <a:off x="9768840" y="200841"/>
            <a:ext cx="1998982" cy="862029"/>
          </a:xfrm>
          <a:custGeom>
            <a:avLst/>
            <a:gdLst/>
            <a:ahLst/>
            <a:cxnLst/>
            <a:rect l="l" t="t" r="r" b="b"/>
            <a:pathLst>
              <a:path w="2706611" h="1175065">
                <a:moveTo>
                  <a:pt x="0" y="0"/>
                </a:moveTo>
                <a:lnTo>
                  <a:pt x="2706611" y="0"/>
                </a:lnTo>
                <a:lnTo>
                  <a:pt x="2706611" y="1175066"/>
                </a:lnTo>
                <a:lnTo>
                  <a:pt x="0" y="1175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000300"/>
              </a:solidFill>
              <a:effectLst/>
              <a:uLnTx/>
              <a:uFillTx/>
              <a:latin typeface="Arial"/>
              <a:ea typeface="+mn-ea"/>
              <a:cs typeface="+mn-cs"/>
            </a:endParaRPr>
          </a:p>
        </p:txBody>
      </p:sp>
      <p:pic>
        <p:nvPicPr>
          <p:cNvPr id="15362" name="Picture 2" descr="Anciana leyendo mientras usa una lupa">
            <a:extLst>
              <a:ext uri="{FF2B5EF4-FFF2-40B4-BE49-F238E27FC236}">
                <a16:creationId xmlns:a16="http://schemas.microsoft.com/office/drawing/2014/main" id="{D542EC21-EAAD-2215-3109-9F12E5F43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3199" y="2251174"/>
            <a:ext cx="2635683" cy="395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831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588;p55">
            <a:extLst>
              <a:ext uri="{FF2B5EF4-FFF2-40B4-BE49-F238E27FC236}">
                <a16:creationId xmlns:a16="http://schemas.microsoft.com/office/drawing/2014/main" id="{3FD41FD3-B41B-6C67-5570-002D4F5CFD2E}"/>
              </a:ext>
            </a:extLst>
          </p:cNvPr>
          <p:cNvSpPr/>
          <p:nvPr/>
        </p:nvSpPr>
        <p:spPr>
          <a:xfrm>
            <a:off x="9484021" y="2052370"/>
            <a:ext cx="2558838" cy="4115678"/>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7" name="Título 1">
            <a:extLst>
              <a:ext uri="{FF2B5EF4-FFF2-40B4-BE49-F238E27FC236}">
                <a16:creationId xmlns:a16="http://schemas.microsoft.com/office/drawing/2014/main" id="{974FDD77-8881-8AC5-851E-A8301B9CDC4D}"/>
              </a:ext>
            </a:extLst>
          </p:cNvPr>
          <p:cNvSpPr>
            <a:spLocks noGrp="1"/>
          </p:cNvSpPr>
          <p:nvPr>
            <p:ph type="title"/>
          </p:nvPr>
        </p:nvSpPr>
        <p:spPr>
          <a:xfrm>
            <a:off x="412104" y="141342"/>
            <a:ext cx="10851349" cy="1304685"/>
          </a:xfrm>
        </p:spPr>
        <p:txBody>
          <a:bodyPr/>
          <a:lstStyle/>
          <a:p>
            <a:r>
              <a:rPr lang="en-US" sz="2400" dirty="0">
                <a:sym typeface="Open Sans"/>
              </a:rPr>
              <a:t>1- </a:t>
            </a:r>
            <a:r>
              <a:rPr lang="en-US" sz="2400" dirty="0" err="1">
                <a:sym typeface="Open Sans"/>
              </a:rPr>
              <a:t>Convocar</a:t>
            </a:r>
            <a:r>
              <a:rPr lang="en-US" sz="2400" dirty="0">
                <a:sym typeface="Open Sans"/>
              </a:rPr>
              <a:t> a </a:t>
            </a:r>
            <a:r>
              <a:rPr lang="en-US" sz="2400" dirty="0" err="1">
                <a:sym typeface="Open Sans"/>
              </a:rPr>
              <a:t>declarar</a:t>
            </a:r>
            <a:r>
              <a:rPr lang="en-US" sz="2400" dirty="0">
                <a:sym typeface="Open Sans"/>
              </a:rPr>
              <a:t> a </a:t>
            </a:r>
            <a:r>
              <a:rPr lang="en-US" sz="2400" dirty="0" err="1">
                <a:sym typeface="Open Sans"/>
              </a:rPr>
              <a:t>todas</a:t>
            </a:r>
            <a:r>
              <a:rPr lang="en-US" sz="2400" dirty="0">
                <a:sym typeface="Open Sans"/>
              </a:rPr>
              <a:t> las personas </a:t>
            </a:r>
            <a:r>
              <a:rPr lang="en-US" sz="2400" dirty="0" err="1">
                <a:sym typeface="Open Sans"/>
              </a:rPr>
              <a:t>involucradas</a:t>
            </a:r>
            <a:r>
              <a:rPr lang="en-US" sz="2400" dirty="0">
                <a:sym typeface="Open Sans"/>
              </a:rPr>
              <a:t>.</a:t>
            </a:r>
            <a:endParaRPr lang="es-CL" sz="2400" dirty="0"/>
          </a:p>
        </p:txBody>
      </p:sp>
      <p:sp>
        <p:nvSpPr>
          <p:cNvPr id="9" name="CuadroTexto 8">
            <a:extLst>
              <a:ext uri="{FF2B5EF4-FFF2-40B4-BE49-F238E27FC236}">
                <a16:creationId xmlns:a16="http://schemas.microsoft.com/office/drawing/2014/main" id="{5C5F4611-2DD2-7FC5-78B3-7D3D757AD6C6}"/>
              </a:ext>
            </a:extLst>
          </p:cNvPr>
          <p:cNvSpPr txBox="1"/>
          <p:nvPr/>
        </p:nvSpPr>
        <p:spPr>
          <a:xfrm>
            <a:off x="412104" y="1750366"/>
            <a:ext cx="7275236" cy="1209690"/>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s-CL" sz="1600" b="1" i="0" u="sng"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Cómo Preparar una Entrevista sobre Acoso Laboral</a:t>
            </a:r>
            <a:endPar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Preparar una entrevista sobre acoso laboral requiere una gran sensibilidad y planificación. A continuación, te detallo algunos aspectos clave sobre cómo abordar cada uno de los puntos:</a:t>
            </a:r>
          </a:p>
        </p:txBody>
      </p:sp>
      <p:sp>
        <p:nvSpPr>
          <p:cNvPr id="11" name="CuadroTexto 10">
            <a:extLst>
              <a:ext uri="{FF2B5EF4-FFF2-40B4-BE49-F238E27FC236}">
                <a16:creationId xmlns:a16="http://schemas.microsoft.com/office/drawing/2014/main" id="{01C3B4AD-0B2D-BDFE-8E8F-028A0DD4C00E}"/>
              </a:ext>
            </a:extLst>
          </p:cNvPr>
          <p:cNvSpPr txBox="1"/>
          <p:nvPr/>
        </p:nvSpPr>
        <p:spPr>
          <a:xfrm>
            <a:off x="412104" y="3429000"/>
            <a:ext cx="7392194" cy="2473113"/>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Establecer un ambiente seguro y confidencial:</a:t>
            </a:r>
          </a:p>
          <a:p>
            <a:pPr marL="342900" marR="0" lvl="0" indent="-342900" algn="just" defTabSz="914400" rtl="0" eaLnBrk="1" fontAlgn="auto" latinLnBrk="0" hangingPunct="1">
              <a:lnSpc>
                <a:spcPct val="115000"/>
              </a:lnSpc>
              <a:spcBef>
                <a:spcPts val="0"/>
              </a:spcBef>
              <a:spcAft>
                <a:spcPts val="800"/>
              </a:spcAft>
              <a:buClrTx/>
              <a:buSzTx/>
              <a:buFont typeface="+mj-lt"/>
              <a:buAutoNum type="arabicPeriod"/>
              <a:tabLst>
                <a:tab pos="457200" algn="l"/>
              </a:tabLst>
              <a:defRPr/>
            </a:pPr>
            <a:endPar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742950" marR="0" lvl="1" indent="-285750" algn="just"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Lugar:</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Escoge un lugar tranquilo, privado y libre de interrupciones donde la víctima se sienta cómoda y segura de hablar.</a:t>
            </a:r>
          </a:p>
          <a:p>
            <a:pPr marL="742950" marR="0" lvl="1" indent="-285750" algn="just"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endPar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742950" marR="0" lvl="1" indent="-285750" algn="just"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Confidencialidad:</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Asegúrale a la víctima que su información será tratada de manera confidencial y que solo las personas involucradas en la investigación tendrán acceso a ella.</a:t>
            </a:r>
          </a:p>
        </p:txBody>
      </p:sp>
      <p:pic>
        <p:nvPicPr>
          <p:cNvPr id="16386" name="Picture 2" descr="Rompecabezas de madera de juguete en manos aisladas en blanco">
            <a:extLst>
              <a:ext uri="{FF2B5EF4-FFF2-40B4-BE49-F238E27FC236}">
                <a16:creationId xmlns:a16="http://schemas.microsoft.com/office/drawing/2014/main" id="{43A12CE1-FA2D-C0E0-2CC6-C2CCC7D8E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261" y="1750366"/>
            <a:ext cx="3712635" cy="247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53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88;p55">
            <a:extLst>
              <a:ext uri="{FF2B5EF4-FFF2-40B4-BE49-F238E27FC236}">
                <a16:creationId xmlns:a16="http://schemas.microsoft.com/office/drawing/2014/main" id="{7D578F8B-DFFA-1F58-F907-526C5BC4B2A7}"/>
              </a:ext>
            </a:extLst>
          </p:cNvPr>
          <p:cNvSpPr/>
          <p:nvPr/>
        </p:nvSpPr>
        <p:spPr>
          <a:xfrm>
            <a:off x="9517016" y="1784672"/>
            <a:ext cx="2674984" cy="4015683"/>
          </a:xfrm>
          <a:prstGeom prst="rect">
            <a:avLst/>
          </a:prstGeom>
          <a:solidFill>
            <a:srgbClr val="185F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000300"/>
              </a:solidFill>
              <a:effectLst/>
              <a:uLnTx/>
              <a:uFillTx/>
              <a:latin typeface="Arial"/>
              <a:ea typeface="+mn-ea"/>
              <a:cs typeface="+mn-cs"/>
            </a:endParaRPr>
          </a:p>
        </p:txBody>
      </p:sp>
      <p:sp>
        <p:nvSpPr>
          <p:cNvPr id="6" name="CuadroTexto 5">
            <a:extLst>
              <a:ext uri="{FF2B5EF4-FFF2-40B4-BE49-F238E27FC236}">
                <a16:creationId xmlns:a16="http://schemas.microsoft.com/office/drawing/2014/main" id="{6AE127BE-2AC9-AF58-E38F-8BEB98F90ECD}"/>
              </a:ext>
            </a:extLst>
          </p:cNvPr>
          <p:cNvSpPr txBox="1"/>
          <p:nvPr/>
        </p:nvSpPr>
        <p:spPr>
          <a:xfrm>
            <a:off x="263249" y="1268392"/>
            <a:ext cx="9040240" cy="4775153"/>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2.       Definir los objetivos de la entrevista:</a:t>
            </a:r>
            <a:endPar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742950" marR="0" lvl="1" indent="-285750" algn="just" defTabSz="914400" rtl="0" eaLnBrk="1" fontAlgn="auto" latinLnBrk="0" hangingPunct="1">
              <a:lnSpc>
                <a:spcPct val="100000"/>
              </a:lnSpc>
              <a:spcBef>
                <a:spcPts val="0"/>
              </a:spcBef>
              <a:spcAft>
                <a:spcPts val="800"/>
              </a:spcAft>
              <a:buClrTx/>
              <a:buSzPts val="1000"/>
              <a:buFont typeface="Courier New" panose="02070309020205020404" pitchFamily="49" charset="0"/>
              <a:buChar char="o"/>
              <a:tabLst>
                <a:tab pos="9144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Recopilar información:</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Obtener una descripción detallada de los hechos ocurridos, incluyendo fechas, lugares, personas involucradas y las acciones específicas que constituyen el acoso.</a:t>
            </a:r>
          </a:p>
          <a:p>
            <a:pPr marL="742950" marR="0" lvl="1" indent="-285750" algn="just" defTabSz="914400" rtl="0" eaLnBrk="1" fontAlgn="auto" latinLnBrk="0" hangingPunct="1">
              <a:lnSpc>
                <a:spcPct val="100000"/>
              </a:lnSpc>
              <a:spcBef>
                <a:spcPts val="0"/>
              </a:spcBef>
              <a:spcAft>
                <a:spcPts val="800"/>
              </a:spcAft>
              <a:buClrTx/>
              <a:buSzPts val="1000"/>
              <a:buFont typeface="Courier New" panose="02070309020205020404" pitchFamily="49" charset="0"/>
              <a:buChar char="o"/>
              <a:tabLst>
                <a:tab pos="9144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Identificar el impacto:</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Comprender el impacto emocional y psicológico que el acoso ha tenido en la víctima.</a:t>
            </a:r>
          </a:p>
          <a:p>
            <a:pPr marL="742950" marR="0" lvl="1" indent="-285750" algn="just" defTabSz="914400" rtl="0" eaLnBrk="1" fontAlgn="auto" latinLnBrk="0" hangingPunct="1">
              <a:lnSpc>
                <a:spcPct val="100000"/>
              </a:lnSpc>
              <a:spcBef>
                <a:spcPts val="0"/>
              </a:spcBef>
              <a:spcAft>
                <a:spcPts val="800"/>
              </a:spcAft>
              <a:buClrTx/>
              <a:buSzPts val="1000"/>
              <a:buFont typeface="Courier New" panose="02070309020205020404" pitchFamily="49" charset="0"/>
              <a:buChar char="o"/>
              <a:tabLst>
                <a:tab pos="9144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Identificar patrones:</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Buscar patrones en los incidentes de acoso para establecer una línea de tiempo y determinar la frecuencia y gravedad de los hechos.</a:t>
            </a:r>
          </a:p>
          <a:p>
            <a:pPr marL="742950" marR="0" lvl="1" indent="-285750" algn="just"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endPar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342900" marR="0" lvl="0" indent="-342900" algn="just" defTabSz="914400" rtl="0" eaLnBrk="1" fontAlgn="auto" latinLnBrk="0" hangingPunct="1">
              <a:lnSpc>
                <a:spcPct val="115000"/>
              </a:lnSpc>
              <a:spcBef>
                <a:spcPts val="0"/>
              </a:spcBef>
              <a:spcAft>
                <a:spcPts val="800"/>
              </a:spcAft>
              <a:buClrTx/>
              <a:buSzTx/>
              <a:buFont typeface="+mj-lt"/>
              <a:buAutoNum type="arabicPeriod" startAt="3"/>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Elaborar un </a:t>
            </a:r>
            <a:r>
              <a:rPr kumimoji="0" lang="es-CL" sz="1400" b="1" i="0" u="none" strike="noStrike" kern="100" cap="none" spc="0" normalizeH="0" baseline="0" noProof="0" dirty="0" err="1">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guión</a:t>
            </a: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de preguntas:</a:t>
            </a:r>
            <a:endPar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742950" marR="0" lvl="1" indent="-285750" algn="just" defTabSz="914400" rtl="0" eaLnBrk="1" fontAlgn="auto" latinLnBrk="0" hangingPunct="1">
              <a:lnSpc>
                <a:spcPct val="100000"/>
              </a:lnSpc>
              <a:spcBef>
                <a:spcPts val="0"/>
              </a:spcBef>
              <a:spcAft>
                <a:spcPts val="800"/>
              </a:spcAft>
              <a:buClrTx/>
              <a:buSzPts val="1000"/>
              <a:buFont typeface="Courier New" panose="02070309020205020404" pitchFamily="49" charset="0"/>
              <a:buChar char="o"/>
              <a:tabLst>
                <a:tab pos="9144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Preguntas abiertas:</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Permiten a la víctima expresar sus sentimientos y experiencias con sus propias palabras (</a:t>
            </a:r>
            <a:r>
              <a:rPr kumimoji="0" lang="es-CL" sz="1400" b="0" i="0" u="none" strike="noStrike" kern="100" cap="none" spc="0" normalizeH="0" baseline="0" noProof="0" dirty="0" err="1">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ej</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¿Cómo te hizo sentir esa situación?).</a:t>
            </a:r>
          </a:p>
          <a:p>
            <a:pPr marL="742950" marR="0" lvl="1" indent="-285750" algn="just" defTabSz="914400" rtl="0" eaLnBrk="1" fontAlgn="auto" latinLnBrk="0" hangingPunct="1">
              <a:lnSpc>
                <a:spcPct val="100000"/>
              </a:lnSpc>
              <a:spcBef>
                <a:spcPts val="0"/>
              </a:spcBef>
              <a:spcAft>
                <a:spcPts val="800"/>
              </a:spcAft>
              <a:buClrTx/>
              <a:buSzPts val="1000"/>
              <a:buFont typeface="Courier New" panose="02070309020205020404" pitchFamily="49" charset="0"/>
              <a:buChar char="o"/>
              <a:tabLst>
                <a:tab pos="9144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Preguntas cerradas:</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Ayudan a obtener información específica y a clarificar detalles (</a:t>
            </a:r>
            <a:r>
              <a:rPr kumimoji="0" lang="es-CL" sz="1400" b="0" i="0" u="none" strike="noStrike" kern="100" cap="none" spc="0" normalizeH="0" baseline="0" noProof="0" dirty="0" err="1">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ej</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¿Cuándo ocurrió el primer incidente?).</a:t>
            </a:r>
          </a:p>
          <a:p>
            <a:pPr marL="742950" marR="0" lvl="1" indent="-285750" algn="just" defTabSz="914400" rtl="0" eaLnBrk="1" fontAlgn="auto" latinLnBrk="0" hangingPunct="1">
              <a:lnSpc>
                <a:spcPct val="100000"/>
              </a:lnSpc>
              <a:spcBef>
                <a:spcPts val="0"/>
              </a:spcBef>
              <a:spcAft>
                <a:spcPts val="800"/>
              </a:spcAft>
              <a:buClrTx/>
              <a:buSzPts val="1000"/>
              <a:buFont typeface="Courier New" panose="02070309020205020404" pitchFamily="49" charset="0"/>
              <a:buChar char="o"/>
              <a:tabLst>
                <a:tab pos="9144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Preguntas sobre el impacto:</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Explora cómo el acoso ha afectado la vida personal </a:t>
            </a:r>
            <a:r>
              <a:rPr kumimoji="0" lang="es-CL" sz="1400" b="0" i="0" u="none" strike="noStrike" kern="100" cap="none" spc="0" normalizeH="0" baseline="0" noProof="0" dirty="0">
                <a:ln>
                  <a:noFill/>
                </a:ln>
                <a:solidFill>
                  <a:srgbClr val="000300"/>
                </a:solidFill>
                <a:effectLst/>
                <a:uLnTx/>
                <a:uFillTx/>
                <a:latin typeface="Aptos" panose="020B0004020202020204" pitchFamily="34" charset="0"/>
                <a:ea typeface="Aptos" panose="020B0004020202020204" pitchFamily="34" charset="0"/>
                <a:cs typeface="Times New Roman" panose="02020603050405020304" pitchFamily="18" charset="0"/>
              </a:rPr>
              <a:t>y laboral de la víctima (</a:t>
            </a:r>
            <a:r>
              <a:rPr kumimoji="0" lang="es-CL" sz="1400" b="0" i="0" u="none" strike="noStrike" kern="100" cap="none" spc="0" normalizeH="0" baseline="0" noProof="0" dirty="0" err="1">
                <a:ln>
                  <a:noFill/>
                </a:ln>
                <a:solidFill>
                  <a:srgbClr val="000300"/>
                </a:solidFill>
                <a:effectLst/>
                <a:uLnTx/>
                <a:uFillTx/>
                <a:latin typeface="Aptos" panose="020B0004020202020204" pitchFamily="34" charset="0"/>
                <a:ea typeface="Aptos" panose="020B0004020202020204" pitchFamily="34" charset="0"/>
                <a:cs typeface="Times New Roman" panose="02020603050405020304" pitchFamily="18" charset="0"/>
              </a:rPr>
              <a:t>ej</a:t>
            </a:r>
            <a:r>
              <a:rPr kumimoji="0" lang="es-CL" sz="1400" b="0" i="0" u="none" strike="noStrike" kern="100" cap="none" spc="0" normalizeH="0" baseline="0" noProof="0" dirty="0">
                <a:ln>
                  <a:noFill/>
                </a:ln>
                <a:solidFill>
                  <a:srgbClr val="000300"/>
                </a:solidFill>
                <a:effectLst/>
                <a:uLnTx/>
                <a:uFillTx/>
                <a:latin typeface="Aptos" panose="020B0004020202020204" pitchFamily="34" charset="0"/>
                <a:ea typeface="Aptos" panose="020B0004020202020204" pitchFamily="34" charset="0"/>
                <a:cs typeface="Times New Roman" panose="02020603050405020304" pitchFamily="18" charset="0"/>
              </a:rPr>
              <a:t>: ¿Cómo ha cambiado tu vida desde que comenzaron los incidentes?).</a:t>
            </a:r>
          </a:p>
          <a:p>
            <a:pPr marL="742950" marR="0" lvl="1" indent="-285750" algn="just" defTabSz="914400" rtl="0" eaLnBrk="1" fontAlgn="auto" latinLnBrk="0" hangingPunct="1">
              <a:lnSpc>
                <a:spcPct val="100000"/>
              </a:lnSpc>
              <a:spcBef>
                <a:spcPts val="0"/>
              </a:spcBef>
              <a:spcAft>
                <a:spcPts val="800"/>
              </a:spcAft>
              <a:buClrTx/>
              <a:buSzPts val="1000"/>
              <a:buFont typeface="Courier New" panose="02070309020205020404" pitchFamily="49" charset="0"/>
              <a:buChar char="o"/>
              <a:tabLst>
                <a:tab pos="914400" algn="l"/>
              </a:tabLst>
              <a:defRPr/>
            </a:pPr>
            <a:r>
              <a:rPr kumimoji="0" lang="es-CL" sz="1400" b="1" i="0" u="none" strike="noStrike" kern="100" cap="none" spc="0" normalizeH="0" baseline="0" noProof="0" dirty="0">
                <a:ln>
                  <a:noFill/>
                </a:ln>
                <a:solidFill>
                  <a:srgbClr val="000300"/>
                </a:solidFill>
                <a:effectLst/>
                <a:uLnTx/>
                <a:uFillTx/>
                <a:latin typeface="Aptos" panose="020B0004020202020204" pitchFamily="34" charset="0"/>
                <a:ea typeface="Aptos" panose="020B0004020202020204" pitchFamily="34" charset="0"/>
                <a:cs typeface="Times New Roman" panose="02020603050405020304" pitchFamily="18" charset="0"/>
              </a:rPr>
              <a:t>Preguntas sobre testigos:</a:t>
            </a:r>
            <a:r>
              <a:rPr kumimoji="0" lang="es-CL" sz="1400" b="0" i="0" u="none" strike="noStrike" kern="100" cap="none" spc="0" normalizeH="0" baseline="0" noProof="0" dirty="0">
                <a:ln>
                  <a:noFill/>
                </a:ln>
                <a:solidFill>
                  <a:srgbClr val="000300"/>
                </a:solidFill>
                <a:effectLst/>
                <a:uLnTx/>
                <a:uFillTx/>
                <a:latin typeface="Aptos" panose="020B0004020202020204" pitchFamily="34" charset="0"/>
                <a:ea typeface="Aptos" panose="020B0004020202020204" pitchFamily="34" charset="0"/>
                <a:cs typeface="Times New Roman" panose="02020603050405020304" pitchFamily="18" charset="0"/>
              </a:rPr>
              <a:t> Averigua si hay testigos y si están dispuestos a declarar.</a:t>
            </a:r>
          </a:p>
        </p:txBody>
      </p:sp>
      <p:sp>
        <p:nvSpPr>
          <p:cNvPr id="7" name="Título 1">
            <a:extLst>
              <a:ext uri="{FF2B5EF4-FFF2-40B4-BE49-F238E27FC236}">
                <a16:creationId xmlns:a16="http://schemas.microsoft.com/office/drawing/2014/main" id="{C508DA7C-57DB-761F-4FBA-FF46EA1BF264}"/>
              </a:ext>
            </a:extLst>
          </p:cNvPr>
          <p:cNvSpPr>
            <a:spLocks noGrp="1"/>
          </p:cNvSpPr>
          <p:nvPr>
            <p:ph type="title"/>
          </p:nvPr>
        </p:nvSpPr>
        <p:spPr>
          <a:xfrm>
            <a:off x="263249" y="155316"/>
            <a:ext cx="10851349" cy="1008028"/>
          </a:xfrm>
        </p:spPr>
        <p:txBody>
          <a:bodyPr/>
          <a:lstStyle/>
          <a:p>
            <a:r>
              <a:rPr lang="en-US" sz="2400" dirty="0">
                <a:sym typeface="Open Sans"/>
              </a:rPr>
              <a:t>1- </a:t>
            </a:r>
            <a:r>
              <a:rPr lang="en-US" sz="2400" dirty="0" err="1">
                <a:sym typeface="Open Sans"/>
              </a:rPr>
              <a:t>Convocar</a:t>
            </a:r>
            <a:r>
              <a:rPr lang="en-US" sz="2400" dirty="0">
                <a:sym typeface="Open Sans"/>
              </a:rPr>
              <a:t> a </a:t>
            </a:r>
            <a:r>
              <a:rPr lang="en-US" sz="2400" dirty="0" err="1">
                <a:sym typeface="Open Sans"/>
              </a:rPr>
              <a:t>declarar</a:t>
            </a:r>
            <a:r>
              <a:rPr lang="en-US" sz="2400" dirty="0">
                <a:sym typeface="Open Sans"/>
              </a:rPr>
              <a:t> a </a:t>
            </a:r>
            <a:r>
              <a:rPr lang="en-US" sz="2400" dirty="0" err="1">
                <a:sym typeface="Open Sans"/>
              </a:rPr>
              <a:t>todas</a:t>
            </a:r>
            <a:r>
              <a:rPr lang="en-US" sz="2400" dirty="0">
                <a:sym typeface="Open Sans"/>
              </a:rPr>
              <a:t> las personas </a:t>
            </a:r>
            <a:r>
              <a:rPr lang="en-US" sz="2400" dirty="0" err="1">
                <a:sym typeface="Open Sans"/>
              </a:rPr>
              <a:t>involucradas</a:t>
            </a:r>
            <a:r>
              <a:rPr lang="en-US" sz="2400" dirty="0">
                <a:sym typeface="Open Sans"/>
              </a:rPr>
              <a:t>.</a:t>
            </a:r>
            <a:endParaRPr lang="es-CL" sz="2400" dirty="0"/>
          </a:p>
        </p:txBody>
      </p:sp>
      <p:pic>
        <p:nvPicPr>
          <p:cNvPr id="17410" name="Picture 2" descr="Familia de primer plano jugando jenga juntos">
            <a:extLst>
              <a:ext uri="{FF2B5EF4-FFF2-40B4-BE49-F238E27FC236}">
                <a16:creationId xmlns:a16="http://schemas.microsoft.com/office/drawing/2014/main" id="{95CCED76-E846-87FB-3283-118F3B6F3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5094" y="1550043"/>
            <a:ext cx="2446153" cy="195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497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BD7C37E-9BE3-1ECD-6901-33D4D69F37D6}"/>
              </a:ext>
            </a:extLst>
          </p:cNvPr>
          <p:cNvSpPr txBox="1"/>
          <p:nvPr/>
        </p:nvSpPr>
        <p:spPr>
          <a:xfrm>
            <a:off x="212082" y="1257241"/>
            <a:ext cx="9226747" cy="541686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Preguntas a Evitar</a:t>
            </a: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342900" marR="0" lvl="0" indent="-342900" algn="just"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Preguntas que culpen a la víctima:</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Evita preguntas que sugieran que la víctima es responsable del acoso.</a:t>
            </a:r>
          </a:p>
          <a:p>
            <a:pPr marL="342900" marR="0" lvl="0" indent="-342900" algn="just"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Preguntas demasiado detalladas:</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No presiones a la víctima a recordar detalles que puedan ser traumáticos.</a:t>
            </a:r>
          </a:p>
          <a:p>
            <a:pPr marL="342900" marR="0" lvl="0" indent="-342900" algn="just"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Preguntas sobre su vida privada:</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A menos que sea estrictamente relevante para el caso, evita indagar en aspectos personales de la víctima.</a:t>
            </a:r>
          </a:p>
          <a:p>
            <a:pPr marL="342900" marR="0" lvl="0" indent="-342900" algn="just"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endPar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Abordando las Posibles Resistencias de la Víctima</a:t>
            </a:r>
          </a:p>
          <a:p>
            <a:pPr marL="0" marR="0" lvl="0" indent="0" algn="just" defTabSz="914400" rtl="0" eaLnBrk="1" fontAlgn="auto" latinLnBrk="0" hangingPunct="1">
              <a:lnSpc>
                <a:spcPct val="100000"/>
              </a:lnSpc>
              <a:spcBef>
                <a:spcPts val="0"/>
              </a:spcBef>
              <a:spcAft>
                <a:spcPts val="800"/>
              </a:spcAft>
              <a:buClrTx/>
              <a:buSzTx/>
              <a:buFontTx/>
              <a:buNone/>
              <a:tabLst/>
              <a:defRPr/>
            </a:pPr>
            <a:endPar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342900" marR="0" lvl="0" indent="-342900" algn="just"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Validar sus sentimientos:</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Reconoce y valida las emociones de la víctima, como miedo, vergüenza o culpa.</a:t>
            </a:r>
          </a:p>
          <a:p>
            <a:pPr marL="342900" marR="0" lvl="0" indent="-342900" algn="just"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Crear un ambiente de confianza:</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Demuestra empatía y comprensión hacia su situación.</a:t>
            </a:r>
          </a:p>
          <a:p>
            <a:pPr marL="342900" marR="0" lvl="0" indent="-342900" algn="just"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Asegurarle que no está sola:</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Informa sobre los recursos disponibles para ella y que no está sola en esta situación.</a:t>
            </a:r>
          </a:p>
          <a:p>
            <a:pPr marL="342900" marR="0" lvl="0" indent="-342900" algn="just"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Ser paciente:</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Algunas víctimas pueden necesitar tiempo para abrirse y hablar sobre lo ocurrido.</a:t>
            </a:r>
          </a:p>
          <a:p>
            <a:pPr marL="342900" marR="0" lvl="0" indent="-342900" algn="just"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Respetar sus límites:</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Si la víctima se muestra reticente a responder alguna pregunta, respeta su decisión y no insistas.</a:t>
            </a:r>
          </a:p>
        </p:txBody>
      </p:sp>
      <p:sp>
        <p:nvSpPr>
          <p:cNvPr id="7" name="Título 1">
            <a:extLst>
              <a:ext uri="{FF2B5EF4-FFF2-40B4-BE49-F238E27FC236}">
                <a16:creationId xmlns:a16="http://schemas.microsoft.com/office/drawing/2014/main" id="{D98E4191-544B-6FFC-32AF-274C86FCC814}"/>
              </a:ext>
            </a:extLst>
          </p:cNvPr>
          <p:cNvSpPr>
            <a:spLocks noGrp="1"/>
          </p:cNvSpPr>
          <p:nvPr>
            <p:ph type="title"/>
          </p:nvPr>
        </p:nvSpPr>
        <p:spPr>
          <a:xfrm>
            <a:off x="212082" y="212466"/>
            <a:ext cx="8695014" cy="830522"/>
          </a:xfrm>
        </p:spPr>
        <p:txBody>
          <a:bodyPr/>
          <a:lstStyle/>
          <a:p>
            <a:r>
              <a:rPr lang="en-US" sz="2400" dirty="0">
                <a:sym typeface="Open Sans"/>
              </a:rPr>
              <a:t>1- </a:t>
            </a:r>
            <a:r>
              <a:rPr lang="en-US" sz="2400" dirty="0" err="1">
                <a:sym typeface="Open Sans"/>
              </a:rPr>
              <a:t>Convocar</a:t>
            </a:r>
            <a:r>
              <a:rPr lang="en-US" sz="2400" dirty="0">
                <a:sym typeface="Open Sans"/>
              </a:rPr>
              <a:t> a </a:t>
            </a:r>
            <a:r>
              <a:rPr lang="en-US" sz="2400" dirty="0" err="1">
                <a:sym typeface="Open Sans"/>
              </a:rPr>
              <a:t>declarar</a:t>
            </a:r>
            <a:r>
              <a:rPr lang="en-US" sz="2400" dirty="0">
                <a:sym typeface="Open Sans"/>
              </a:rPr>
              <a:t> a </a:t>
            </a:r>
            <a:r>
              <a:rPr lang="en-US" sz="2400" dirty="0" err="1">
                <a:sym typeface="Open Sans"/>
              </a:rPr>
              <a:t>todas</a:t>
            </a:r>
            <a:r>
              <a:rPr lang="en-US" sz="2400" dirty="0">
                <a:sym typeface="Open Sans"/>
              </a:rPr>
              <a:t> las personas </a:t>
            </a:r>
            <a:r>
              <a:rPr lang="en-US" sz="2400" dirty="0" err="1">
                <a:sym typeface="Open Sans"/>
              </a:rPr>
              <a:t>involucradas</a:t>
            </a:r>
            <a:r>
              <a:rPr lang="en-US" sz="2400" dirty="0">
                <a:sym typeface="Open Sans"/>
              </a:rPr>
              <a:t>.</a:t>
            </a:r>
            <a:endParaRPr lang="es-CL" sz="2400" dirty="0"/>
          </a:p>
        </p:txBody>
      </p:sp>
      <p:sp>
        <p:nvSpPr>
          <p:cNvPr id="8" name="Google Shape;588;p55">
            <a:extLst>
              <a:ext uri="{FF2B5EF4-FFF2-40B4-BE49-F238E27FC236}">
                <a16:creationId xmlns:a16="http://schemas.microsoft.com/office/drawing/2014/main" id="{92BF8928-99C5-BBCE-6D1A-976F9B821C48}"/>
              </a:ext>
            </a:extLst>
          </p:cNvPr>
          <p:cNvSpPr/>
          <p:nvPr/>
        </p:nvSpPr>
        <p:spPr>
          <a:xfrm>
            <a:off x="9517016" y="1784672"/>
            <a:ext cx="2674984" cy="4015683"/>
          </a:xfrm>
          <a:prstGeom prst="rect">
            <a:avLst/>
          </a:prstGeom>
          <a:solidFill>
            <a:srgbClr val="185F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000300"/>
              </a:solidFill>
              <a:effectLst/>
              <a:uLnTx/>
              <a:uFillTx/>
              <a:latin typeface="Arial"/>
              <a:ea typeface="+mn-ea"/>
              <a:cs typeface="+mn-cs"/>
            </a:endParaRPr>
          </a:p>
        </p:txBody>
      </p:sp>
      <p:pic>
        <p:nvPicPr>
          <p:cNvPr id="9" name="Picture 2" descr="Familia de primer plano jugando jenga juntos">
            <a:extLst>
              <a:ext uri="{FF2B5EF4-FFF2-40B4-BE49-F238E27FC236}">
                <a16:creationId xmlns:a16="http://schemas.microsoft.com/office/drawing/2014/main" id="{6EE56D09-F096-212E-5570-8E3D010E3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431" y="1257241"/>
            <a:ext cx="2446153" cy="195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72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C0A989D-5AF8-DA6C-E880-04C98D5198A5}"/>
              </a:ext>
            </a:extLst>
          </p:cNvPr>
          <p:cNvSpPr txBox="1"/>
          <p:nvPr/>
        </p:nvSpPr>
        <p:spPr>
          <a:xfrm>
            <a:off x="2889729" y="1571265"/>
            <a:ext cx="8840308" cy="4515210"/>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s-CL" sz="1400" b="1" i="0" u="sng"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Manejando las Posibles Represalias</a:t>
            </a:r>
            <a:endPar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Uno de los mayores temores de las víctimas de acoso laboral es sufrir represalias luego de denunciar. Para mitigar este riesgo, es crucial implementar las siguientes medidas:</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Confidencialidad:</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Garantizar la confidencialidad de la identidad de la víctima y de los testigos es fundamental.</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Medidas cautelares:</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Implementar medidas cautelares inmediatas para proteger a la víctima, como cambiar de puesto de trabajo, modificar horarios o asignar un escolta.</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Comunicación transparente:</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Mantener a la víctima informada sobre el proceso de investigación y las medidas que se están tomando para protegerla.</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Canales de denuncia anónimos:</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Ofrecer canales anónimos para que los empleados puedan denunciar actos de acoso sin temor a represalias.</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Políticas claras:</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Contar con políticas claras y conocidas por todos los empleados sobre las consecuencias de las represalias, incluyendo sanciones disciplinarias.</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Apoyo psicológico:</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Ofrecer a la víctima acceso a servicios de apoyo psicológico para ayudarla a enfrentar las consecuencias del acoso y las posibles represalias.</a:t>
            </a:r>
          </a:p>
        </p:txBody>
      </p:sp>
      <p:sp>
        <p:nvSpPr>
          <p:cNvPr id="7" name="Título 1">
            <a:extLst>
              <a:ext uri="{FF2B5EF4-FFF2-40B4-BE49-F238E27FC236}">
                <a16:creationId xmlns:a16="http://schemas.microsoft.com/office/drawing/2014/main" id="{D0C9912B-E996-E29E-67EF-4C3BE7065BD2}"/>
              </a:ext>
            </a:extLst>
          </p:cNvPr>
          <p:cNvSpPr>
            <a:spLocks noGrp="1"/>
          </p:cNvSpPr>
          <p:nvPr>
            <p:ph type="title"/>
          </p:nvPr>
        </p:nvSpPr>
        <p:spPr>
          <a:xfrm>
            <a:off x="2889728" y="212466"/>
            <a:ext cx="8840307" cy="830522"/>
          </a:xfrm>
        </p:spPr>
        <p:txBody>
          <a:bodyPr/>
          <a:lstStyle/>
          <a:p>
            <a:r>
              <a:rPr lang="en-US" sz="2400" dirty="0">
                <a:sym typeface="Open Sans"/>
              </a:rPr>
              <a:t>1- </a:t>
            </a:r>
            <a:r>
              <a:rPr lang="en-US" sz="2400" dirty="0" err="1">
                <a:sym typeface="Open Sans"/>
              </a:rPr>
              <a:t>Convocar</a:t>
            </a:r>
            <a:r>
              <a:rPr lang="en-US" sz="2400" dirty="0">
                <a:sym typeface="Open Sans"/>
              </a:rPr>
              <a:t> a </a:t>
            </a:r>
            <a:r>
              <a:rPr lang="en-US" sz="2400" dirty="0" err="1">
                <a:sym typeface="Open Sans"/>
              </a:rPr>
              <a:t>declarar</a:t>
            </a:r>
            <a:r>
              <a:rPr lang="en-US" sz="2400" dirty="0">
                <a:sym typeface="Open Sans"/>
              </a:rPr>
              <a:t> a </a:t>
            </a:r>
            <a:r>
              <a:rPr lang="en-US" sz="2400" dirty="0" err="1">
                <a:sym typeface="Open Sans"/>
              </a:rPr>
              <a:t>todas</a:t>
            </a:r>
            <a:r>
              <a:rPr lang="en-US" sz="2400" dirty="0">
                <a:sym typeface="Open Sans"/>
              </a:rPr>
              <a:t> las personas </a:t>
            </a:r>
            <a:r>
              <a:rPr lang="en-US" sz="2400" dirty="0" err="1">
                <a:sym typeface="Open Sans"/>
              </a:rPr>
              <a:t>involucradas</a:t>
            </a:r>
            <a:r>
              <a:rPr lang="en-US" sz="2400" dirty="0">
                <a:sym typeface="Open Sans"/>
              </a:rPr>
              <a:t>.</a:t>
            </a:r>
            <a:endParaRPr lang="es-CL" sz="2400" dirty="0"/>
          </a:p>
        </p:txBody>
      </p:sp>
      <p:sp>
        <p:nvSpPr>
          <p:cNvPr id="8" name="Google Shape;588;p55">
            <a:extLst>
              <a:ext uri="{FF2B5EF4-FFF2-40B4-BE49-F238E27FC236}">
                <a16:creationId xmlns:a16="http://schemas.microsoft.com/office/drawing/2014/main" id="{94BA4A16-B5B6-3EDA-AB92-0AC0330869A1}"/>
              </a:ext>
            </a:extLst>
          </p:cNvPr>
          <p:cNvSpPr/>
          <p:nvPr/>
        </p:nvSpPr>
        <p:spPr>
          <a:xfrm>
            <a:off x="-85271" y="212466"/>
            <a:ext cx="2558838" cy="4115678"/>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pic>
        <p:nvPicPr>
          <p:cNvPr id="18434" name="Picture 2" descr="Vista lateral de mujeres que trabajan como organizadoras de bodas.">
            <a:extLst>
              <a:ext uri="{FF2B5EF4-FFF2-40B4-BE49-F238E27FC236}">
                <a16:creationId xmlns:a16="http://schemas.microsoft.com/office/drawing/2014/main" id="{8FFE5483-E733-2136-4003-DF9746099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1265"/>
            <a:ext cx="2804458" cy="4210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028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8733D79-FC13-BFCB-49C7-014DA529FD15}"/>
              </a:ext>
            </a:extLst>
          </p:cNvPr>
          <p:cNvSpPr txBox="1"/>
          <p:nvPr/>
        </p:nvSpPr>
        <p:spPr>
          <a:xfrm>
            <a:off x="371808" y="1318813"/>
            <a:ext cx="7943518" cy="495776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s-CL" sz="1400" b="1" i="0" u="sng"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Trabajando con Testigos</a:t>
            </a:r>
            <a:endPar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Los testigos son fundamentales en los casos de acoso laboral, ya que sus testimonios pueden corroborar la versión de la víctima. Sin embargo, es importante abordar su participación con cuidado:</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Confidencialidad:</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Asegurar a los testigos que su identidad también será protegida.</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Seguridad:</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Informar a los testigos sobre las posibles represalias y ofrecerles las mismas protecciones que a la víctima.</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Entrevistas individuales:</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Realizar entrevistas individuales con cada testigo para evitar que se influyan mutuamente.</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Documentación detallada:</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Documentar cuidadosamente los testimonios de los testigos, incluyendo fechas, lugares, personas involucradas y detalles de los hechos observados.</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Veracidad:</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Evaluar la credibilidad de los testimonios, comparándolos con otros elementos de prueba y buscando posibles inconsistencias.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Protección legal:</a:t>
            </a:r>
            <a:r>
              <a:rPr kumimoji="0" lang="es-CL" sz="1400" b="0" i="0" u="none" strike="noStrike" kern="12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Informar a los testigos sobre sus derechos legales y las posibles consecuencias de mentir o falsear un testimonio</a:t>
            </a:r>
            <a:endParaRPr kumimoji="0" lang="es-CL" sz="14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endParaRPr>
          </a:p>
        </p:txBody>
      </p:sp>
      <p:sp>
        <p:nvSpPr>
          <p:cNvPr id="7" name="Google Shape;588;p55">
            <a:extLst>
              <a:ext uri="{FF2B5EF4-FFF2-40B4-BE49-F238E27FC236}">
                <a16:creationId xmlns:a16="http://schemas.microsoft.com/office/drawing/2014/main" id="{934FAB74-4001-7408-39BC-C9E6D2656D87}"/>
              </a:ext>
            </a:extLst>
          </p:cNvPr>
          <p:cNvSpPr/>
          <p:nvPr/>
        </p:nvSpPr>
        <p:spPr>
          <a:xfrm>
            <a:off x="9550353" y="1318813"/>
            <a:ext cx="2674984" cy="4015683"/>
          </a:xfrm>
          <a:prstGeom prst="rect">
            <a:avLst/>
          </a:prstGeom>
          <a:solidFill>
            <a:srgbClr val="185F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000300"/>
              </a:solidFill>
              <a:effectLst/>
              <a:uLnTx/>
              <a:uFillTx/>
              <a:latin typeface="Arial"/>
              <a:ea typeface="+mn-ea"/>
              <a:cs typeface="+mn-cs"/>
            </a:endParaRPr>
          </a:p>
        </p:txBody>
      </p:sp>
      <p:pic>
        <p:nvPicPr>
          <p:cNvPr id="20482" name="Picture 2" descr="Hombre mostrando un diagrama y signo ok">
            <a:extLst>
              <a:ext uri="{FF2B5EF4-FFF2-40B4-BE49-F238E27FC236}">
                <a16:creationId xmlns:a16="http://schemas.microsoft.com/office/drawing/2014/main" id="{59B8E57B-9AB3-59EC-29FE-B44016D4F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213" y="271462"/>
            <a:ext cx="3424237" cy="342423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7705CFB2-E304-E4E1-6188-5BAFB3621BCD}"/>
              </a:ext>
            </a:extLst>
          </p:cNvPr>
          <p:cNvSpPr>
            <a:spLocks noGrp="1"/>
          </p:cNvSpPr>
          <p:nvPr>
            <p:ph type="title"/>
          </p:nvPr>
        </p:nvSpPr>
        <p:spPr>
          <a:xfrm>
            <a:off x="209551" y="271462"/>
            <a:ext cx="8105776" cy="830522"/>
          </a:xfrm>
        </p:spPr>
        <p:txBody>
          <a:bodyPr/>
          <a:lstStyle/>
          <a:p>
            <a:r>
              <a:rPr lang="en-US" sz="2400" dirty="0">
                <a:sym typeface="Open Sans"/>
              </a:rPr>
              <a:t>1- </a:t>
            </a:r>
            <a:r>
              <a:rPr lang="en-US" sz="2400" dirty="0" err="1">
                <a:sym typeface="Open Sans"/>
              </a:rPr>
              <a:t>Convocar</a:t>
            </a:r>
            <a:r>
              <a:rPr lang="en-US" sz="2400" dirty="0">
                <a:sym typeface="Open Sans"/>
              </a:rPr>
              <a:t> a </a:t>
            </a:r>
            <a:r>
              <a:rPr lang="en-US" sz="2400" dirty="0" err="1">
                <a:sym typeface="Open Sans"/>
              </a:rPr>
              <a:t>declarar</a:t>
            </a:r>
            <a:r>
              <a:rPr lang="en-US" sz="2400" dirty="0">
                <a:sym typeface="Open Sans"/>
              </a:rPr>
              <a:t> a </a:t>
            </a:r>
            <a:r>
              <a:rPr lang="en-US" sz="2400" dirty="0" err="1">
                <a:sym typeface="Open Sans"/>
              </a:rPr>
              <a:t>todas</a:t>
            </a:r>
            <a:r>
              <a:rPr lang="en-US" sz="2400" dirty="0">
                <a:sym typeface="Open Sans"/>
              </a:rPr>
              <a:t> las personas </a:t>
            </a:r>
            <a:r>
              <a:rPr lang="en-US" sz="2400" dirty="0" err="1">
                <a:sym typeface="Open Sans"/>
              </a:rPr>
              <a:t>involucradas</a:t>
            </a:r>
            <a:r>
              <a:rPr lang="en-US" sz="2400" dirty="0">
                <a:sym typeface="Open Sans"/>
              </a:rPr>
              <a:t>.</a:t>
            </a:r>
            <a:endParaRPr lang="es-CL" sz="2400" dirty="0"/>
          </a:p>
        </p:txBody>
      </p:sp>
      <p:pic>
        <p:nvPicPr>
          <p:cNvPr id="9" name="Imagen 8">
            <a:extLst>
              <a:ext uri="{FF2B5EF4-FFF2-40B4-BE49-F238E27FC236}">
                <a16:creationId xmlns:a16="http://schemas.microsoft.com/office/drawing/2014/main" id="{3063B9EC-75EB-6566-8422-E8D344DAF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9708" y="547651"/>
            <a:ext cx="1776273" cy="771162"/>
          </a:xfrm>
          <a:prstGeom prst="rect">
            <a:avLst/>
          </a:prstGeom>
        </p:spPr>
      </p:pic>
    </p:spTree>
    <p:extLst>
      <p:ext uri="{BB962C8B-B14F-4D97-AF65-F5344CB8AC3E}">
        <p14:creationId xmlns:p14="http://schemas.microsoft.com/office/powerpoint/2010/main" val="721057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6">
          <a:extLst>
            <a:ext uri="{FF2B5EF4-FFF2-40B4-BE49-F238E27FC236}">
              <a16:creationId xmlns:a16="http://schemas.microsoft.com/office/drawing/2014/main" id="{BDB27E76-E3D6-3E77-DE63-69BD8EF49B27}"/>
            </a:ext>
          </a:extLst>
        </p:cNvPr>
        <p:cNvGrpSpPr/>
        <p:nvPr/>
      </p:nvGrpSpPr>
      <p:grpSpPr>
        <a:xfrm>
          <a:off x="0" y="0"/>
          <a:ext cx="0" cy="0"/>
          <a:chOff x="0" y="0"/>
          <a:chExt cx="0" cy="0"/>
        </a:xfrm>
      </p:grpSpPr>
      <p:sp>
        <p:nvSpPr>
          <p:cNvPr id="6" name="Google Shape;588;p55">
            <a:extLst>
              <a:ext uri="{FF2B5EF4-FFF2-40B4-BE49-F238E27FC236}">
                <a16:creationId xmlns:a16="http://schemas.microsoft.com/office/drawing/2014/main" id="{BF83DCFA-8201-894A-260D-7038A0035682}"/>
              </a:ext>
            </a:extLst>
          </p:cNvPr>
          <p:cNvSpPr/>
          <p:nvPr/>
        </p:nvSpPr>
        <p:spPr>
          <a:xfrm>
            <a:off x="1" y="2671223"/>
            <a:ext cx="1589314" cy="3660010"/>
          </a:xfrm>
          <a:prstGeom prst="rect">
            <a:avLst/>
          </a:prstGeom>
          <a:solidFill>
            <a:srgbClr val="185F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192" name="Google Shape;192;p35">
            <a:hlinkClick r:id="" action="ppaction://hlinkshowjump?jump=previousslide"/>
            <a:extLst>
              <a:ext uri="{FF2B5EF4-FFF2-40B4-BE49-F238E27FC236}">
                <a16:creationId xmlns:a16="http://schemas.microsoft.com/office/drawing/2014/main" id="{8745E1D2-0CCD-63A3-6C4F-8114BF6D8FAA}"/>
              </a:ext>
            </a:extLst>
          </p:cNvPr>
          <p:cNvSpPr/>
          <p:nvPr/>
        </p:nvSpPr>
        <p:spPr>
          <a:xfrm rot="-5400000">
            <a:off x="5702051" y="6603596"/>
            <a:ext cx="201600" cy="174000"/>
          </a:xfrm>
          <a:prstGeom prst="triangle">
            <a:avLst>
              <a:gd name="adj" fmla="val 50000"/>
            </a:avLst>
          </a:prstGeom>
          <a:noFill/>
          <a:ln w="19050" cap="flat" cmpd="sng">
            <a:solidFill>
              <a:schemeClr val="accent1"/>
            </a:solidFill>
            <a:prstDash val="solid"/>
            <a:miter lim="8000"/>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193;p35">
            <a:hlinkClick r:id="" action="ppaction://hlinkshowjump?jump=nextslide"/>
            <a:extLst>
              <a:ext uri="{FF2B5EF4-FFF2-40B4-BE49-F238E27FC236}">
                <a16:creationId xmlns:a16="http://schemas.microsoft.com/office/drawing/2014/main" id="{9143D16E-BDE1-0942-B436-AF40F1D464F0}"/>
              </a:ext>
            </a:extLst>
          </p:cNvPr>
          <p:cNvSpPr/>
          <p:nvPr/>
        </p:nvSpPr>
        <p:spPr>
          <a:xfrm rot="5400000">
            <a:off x="6288351" y="6603462"/>
            <a:ext cx="201600" cy="174000"/>
          </a:xfrm>
          <a:prstGeom prst="triangle">
            <a:avLst>
              <a:gd name="adj" fmla="val 50000"/>
            </a:avLst>
          </a:prstGeom>
          <a:noFill/>
          <a:ln w="19050" cap="flat" cmpd="sng">
            <a:solidFill>
              <a:schemeClr val="accent1"/>
            </a:solidFill>
            <a:prstDash val="solid"/>
            <a:miter lim="8000"/>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Google Shape;44;p3">
            <a:extLst>
              <a:ext uri="{FF2B5EF4-FFF2-40B4-BE49-F238E27FC236}">
                <a16:creationId xmlns:a16="http://schemas.microsoft.com/office/drawing/2014/main" id="{3E5E175D-83AF-B8C0-A177-F1FF27F3215D}"/>
              </a:ext>
            </a:extLst>
          </p:cNvPr>
          <p:cNvSpPr txBox="1">
            <a:spLocks/>
          </p:cNvSpPr>
          <p:nvPr/>
        </p:nvSpPr>
        <p:spPr>
          <a:xfrm>
            <a:off x="10891200" y="6139200"/>
            <a:ext cx="451714" cy="258624"/>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8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buNone/>
              <a:defRPr sz="8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buNone/>
              <a:defRPr sz="8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buNone/>
              <a:defRPr sz="8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buNone/>
              <a:defRPr sz="8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buNone/>
              <a:defRPr sz="8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buNone/>
              <a:defRPr sz="8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buNone/>
              <a:defRPr sz="8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buNone/>
              <a:defRPr sz="800" b="1"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L" sz="1067" b="1" i="0" u="none" strike="noStrike" kern="0" cap="none" spc="0" normalizeH="0" baseline="0" noProof="0">
                <a:ln>
                  <a:noFill/>
                </a:ln>
                <a:solidFill>
                  <a:srgbClr val="000000"/>
                </a:solidFill>
                <a:effectLst/>
                <a:uLnTx/>
                <a:uFillTx/>
                <a:latin typeface="Arial"/>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t>27</a:t>
            </a:fld>
            <a:endParaRPr kumimoji="0" lang="es-CL" sz="1333" b="1"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45;p3">
            <a:extLst>
              <a:ext uri="{FF2B5EF4-FFF2-40B4-BE49-F238E27FC236}">
                <a16:creationId xmlns:a16="http://schemas.microsoft.com/office/drawing/2014/main" id="{E81FE908-B7D6-E224-1D90-1E56F1629477}"/>
              </a:ext>
            </a:extLst>
          </p:cNvPr>
          <p:cNvSpPr/>
          <p:nvPr/>
        </p:nvSpPr>
        <p:spPr>
          <a:xfrm>
            <a:off x="10893200" y="6496700"/>
            <a:ext cx="336800" cy="3744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8" name="Imagen 7">
            <a:extLst>
              <a:ext uri="{FF2B5EF4-FFF2-40B4-BE49-F238E27FC236}">
                <a16:creationId xmlns:a16="http://schemas.microsoft.com/office/drawing/2014/main" id="{F0D00A7D-32EF-36FB-BDC8-D5065C8AC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6552" y="279829"/>
            <a:ext cx="2443688" cy="1060918"/>
          </a:xfrm>
          <a:prstGeom prst="rect">
            <a:avLst/>
          </a:prstGeom>
        </p:spPr>
      </p:pic>
      <p:sp>
        <p:nvSpPr>
          <p:cNvPr id="9" name="Título 1">
            <a:extLst>
              <a:ext uri="{FF2B5EF4-FFF2-40B4-BE49-F238E27FC236}">
                <a16:creationId xmlns:a16="http://schemas.microsoft.com/office/drawing/2014/main" id="{C098941E-DE0F-E88F-0621-0C640CAA5BF3}"/>
              </a:ext>
            </a:extLst>
          </p:cNvPr>
          <p:cNvSpPr txBox="1">
            <a:spLocks/>
          </p:cNvSpPr>
          <p:nvPr/>
        </p:nvSpPr>
        <p:spPr>
          <a:xfrm>
            <a:off x="0" y="252393"/>
            <a:ext cx="8058150" cy="1060918"/>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Montserrat SemiBold"/>
              <a:buNone/>
              <a:defRPr sz="4800" b="0" i="0" u="none" strike="noStrike" cap="none">
                <a:solidFill>
                  <a:schemeClr val="l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2pPr>
            <a:lvl3pPr marR="0" lvl="2"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3pPr>
            <a:lvl4pPr marR="0" lvl="3"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4pPr>
            <a:lvl5pPr marR="0" lvl="4"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5pPr>
            <a:lvl6pPr marR="0" lvl="5"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6pPr>
            <a:lvl7pPr marR="0" lvl="6"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7pPr>
            <a:lvl8pPr marR="0" lvl="7"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8pPr>
            <a:lvl9pPr marR="0" lvl="8"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9pPr>
          </a:lstStyle>
          <a:p>
            <a:pPr marL="0" marR="0" lvl="0" indent="0" algn="l" defTabSz="914400" rtl="0" eaLnBrk="1" fontAlgn="auto" latinLnBrk="0" hangingPunct="1">
              <a:lnSpc>
                <a:spcPct val="100000"/>
              </a:lnSpc>
              <a:spcBef>
                <a:spcPts val="0"/>
              </a:spcBef>
              <a:spcAft>
                <a:spcPts val="0"/>
              </a:spcAft>
              <a:buClr>
                <a:srgbClr val="000300"/>
              </a:buClr>
              <a:buSzPts val="3600"/>
              <a:buFont typeface="Montserrat SemiBold"/>
              <a:buNone/>
              <a:tabLst/>
              <a:defRPr/>
            </a:pPr>
            <a:r>
              <a:rPr kumimoji="0" lang="en-US" sz="2800" b="0" i="0" u="none" strike="noStrike" kern="1200" cap="none" spc="0" normalizeH="0" baseline="0" noProof="0" dirty="0" err="1">
                <a:ln>
                  <a:noFill/>
                </a:ln>
                <a:solidFill>
                  <a:srgbClr val="FFFFFF"/>
                </a:solidFill>
                <a:effectLst/>
                <a:uLnTx/>
                <a:uFillTx/>
                <a:latin typeface="Montserrat SemiBold"/>
                <a:sym typeface="Open Sans Bold"/>
              </a:rPr>
              <a:t>Protocolo</a:t>
            </a:r>
            <a:r>
              <a:rPr kumimoji="0" lang="en-US" sz="2800" b="0" i="0" u="none" strike="noStrike" kern="1200" cap="none" spc="0" normalizeH="0" baseline="0" noProof="0" dirty="0">
                <a:ln>
                  <a:noFill/>
                </a:ln>
                <a:solidFill>
                  <a:srgbClr val="FFFFFF"/>
                </a:solidFill>
                <a:effectLst/>
                <a:uLnTx/>
                <a:uFillTx/>
                <a:latin typeface="Montserrat SemiBold"/>
                <a:sym typeface="Open Sans Bold"/>
              </a:rPr>
              <a:t> </a:t>
            </a:r>
            <a:r>
              <a:rPr kumimoji="0" lang="en-US" sz="2800" b="0" i="0" u="none" strike="noStrike" kern="1200" cap="none" spc="0" normalizeH="0" baseline="0" noProof="0" dirty="0" err="1">
                <a:ln>
                  <a:noFill/>
                </a:ln>
                <a:solidFill>
                  <a:srgbClr val="FFFFFF"/>
                </a:solidFill>
                <a:effectLst/>
                <a:uLnTx/>
                <a:uFillTx/>
                <a:latin typeface="Montserrat SemiBold"/>
                <a:sym typeface="Open Sans Bold"/>
              </a:rPr>
              <a:t>interno</a:t>
            </a:r>
            <a:r>
              <a:rPr kumimoji="0" lang="en-US" sz="2800" b="0" i="0" u="none" strike="noStrike" kern="1200" cap="none" spc="0" normalizeH="0" baseline="0" noProof="0" dirty="0">
                <a:ln>
                  <a:noFill/>
                </a:ln>
                <a:solidFill>
                  <a:srgbClr val="FFFFFF"/>
                </a:solidFill>
                <a:effectLst/>
                <a:uLnTx/>
                <a:uFillTx/>
                <a:latin typeface="Montserrat SemiBold"/>
                <a:sym typeface="Open Sans Bold"/>
              </a:rPr>
              <a:t> de </a:t>
            </a:r>
            <a:r>
              <a:rPr kumimoji="0" lang="en-US" sz="2800" b="0" i="0" u="none" strike="noStrike" kern="1200" cap="none" spc="0" normalizeH="0" baseline="0" noProof="0" dirty="0" err="1">
                <a:ln>
                  <a:noFill/>
                </a:ln>
                <a:solidFill>
                  <a:srgbClr val="FFFFFF"/>
                </a:solidFill>
                <a:effectLst/>
                <a:uLnTx/>
                <a:uFillTx/>
                <a:latin typeface="Montserrat SemiBold"/>
                <a:sym typeface="Open Sans Bold"/>
              </a:rPr>
              <a:t>prevención</a:t>
            </a:r>
            <a:r>
              <a:rPr kumimoji="0" lang="en-US" sz="2800" b="0" i="0" u="none" strike="noStrike" kern="1200" cap="none" spc="0" normalizeH="0" baseline="0" noProof="0" dirty="0">
                <a:ln>
                  <a:noFill/>
                </a:ln>
                <a:solidFill>
                  <a:srgbClr val="FFFFFF"/>
                </a:solidFill>
                <a:effectLst/>
                <a:uLnTx/>
                <a:uFillTx/>
                <a:latin typeface="Montserrat SemiBold"/>
                <a:sym typeface="Open Sans Bold"/>
              </a:rPr>
              <a:t> del </a:t>
            </a:r>
            <a:r>
              <a:rPr kumimoji="0" lang="en-US" sz="2800" b="0" i="0" u="none" strike="noStrike" kern="1200" cap="none" spc="0" normalizeH="0" baseline="0" noProof="0" dirty="0" err="1">
                <a:ln>
                  <a:noFill/>
                </a:ln>
                <a:solidFill>
                  <a:srgbClr val="FFFFFF"/>
                </a:solidFill>
                <a:effectLst/>
                <a:uLnTx/>
                <a:uFillTx/>
                <a:latin typeface="Montserrat SemiBold"/>
                <a:sym typeface="Open Sans Bold"/>
              </a:rPr>
              <a:t>acoso</a:t>
            </a:r>
            <a:r>
              <a:rPr kumimoji="0" lang="en-US" sz="2800" b="0" i="0" u="none" strike="noStrike" kern="1200" cap="none" spc="0" normalizeH="0" baseline="0" noProof="0" dirty="0">
                <a:ln>
                  <a:noFill/>
                </a:ln>
                <a:solidFill>
                  <a:srgbClr val="FFFFFF"/>
                </a:solidFill>
                <a:effectLst/>
                <a:uLnTx/>
                <a:uFillTx/>
                <a:latin typeface="Montserrat SemiBold"/>
                <a:sym typeface="Open Sans Bold"/>
              </a:rPr>
              <a:t> </a:t>
            </a:r>
            <a:r>
              <a:rPr kumimoji="0" lang="en-US" sz="2800" b="0" i="0" u="none" strike="noStrike" kern="1200" cap="none" spc="0" normalizeH="0" baseline="0" noProof="0" dirty="0" err="1">
                <a:ln>
                  <a:noFill/>
                </a:ln>
                <a:solidFill>
                  <a:srgbClr val="FFFFFF"/>
                </a:solidFill>
                <a:effectLst/>
                <a:uLnTx/>
                <a:uFillTx/>
                <a:latin typeface="Montserrat SemiBold"/>
                <a:sym typeface="Open Sans Bold"/>
              </a:rPr>
              <a:t>laboral</a:t>
            </a:r>
            <a:endParaRPr kumimoji="0" lang="en-US" sz="2800" b="0" i="0" u="none" strike="noStrike" kern="1200" cap="none" spc="0" normalizeH="0" baseline="0" noProof="0" dirty="0">
              <a:ln>
                <a:noFill/>
              </a:ln>
              <a:solidFill>
                <a:srgbClr val="FFFFFF"/>
              </a:solidFill>
              <a:effectLst/>
              <a:uLnTx/>
              <a:uFillTx/>
              <a:latin typeface="Montserrat SemiBold"/>
              <a:sym typeface="Open Sans Bold"/>
            </a:endParaRPr>
          </a:p>
        </p:txBody>
      </p:sp>
      <p:sp>
        <p:nvSpPr>
          <p:cNvPr id="7" name="CuadroTexto 6">
            <a:extLst>
              <a:ext uri="{FF2B5EF4-FFF2-40B4-BE49-F238E27FC236}">
                <a16:creationId xmlns:a16="http://schemas.microsoft.com/office/drawing/2014/main" id="{194CC599-2BA4-1691-5C55-EACEA04F43A8}"/>
              </a:ext>
            </a:extLst>
          </p:cNvPr>
          <p:cNvSpPr txBox="1"/>
          <p:nvPr/>
        </p:nvSpPr>
        <p:spPr>
          <a:xfrm>
            <a:off x="3204793" y="1418387"/>
            <a:ext cx="8496669"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El protocolo de prevención debe incluir: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600" b="1"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MX" sz="1600" b="1"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Identificación de Peligros y Evaluación de Riesgos</a:t>
            </a:r>
            <a:r>
              <a:rPr kumimoji="0" lang="es-MX" sz="16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 Abordar el acoso laboral, sexual y la violencia en el trabajo con un enfoque inclusivo y de género.</a:t>
            </a:r>
          </a:p>
          <a:p>
            <a:pPr marL="0" marR="0" lvl="0" indent="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es-MX" sz="16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MX" sz="1600" b="1"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Medidas de Prevención y Control</a:t>
            </a:r>
            <a:r>
              <a:rPr kumimoji="0" lang="es-MX" sz="16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 Establecer objetivos medibles para evaluar la eficacia y mejorar continuamente las acciones preventivas.</a:t>
            </a:r>
          </a:p>
          <a:p>
            <a:pPr marL="0" marR="0" lvl="0" indent="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es-MX" sz="16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MX" sz="1600" b="1"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Capacitación e Información</a:t>
            </a:r>
            <a:r>
              <a:rPr kumimoji="0" lang="es-MX" sz="16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 Educar a los empleados sobre los riesgos, las medidas de prevención y sus derechos y responsabilidades.</a:t>
            </a:r>
          </a:p>
          <a:p>
            <a:pPr marL="0" marR="0" lvl="0" indent="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es-MX" sz="16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MX" sz="1600" b="1"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Protección de la Salud y Seguridad</a:t>
            </a:r>
            <a:r>
              <a:rPr kumimoji="0" lang="es-MX" sz="16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 Implementar acciones específicas según la naturaleza de los servicios para proteger la vida y salud de los trabajadores frente al acoso y la violencia.</a:t>
            </a:r>
          </a:p>
          <a:p>
            <a:pPr marL="0" marR="0" lvl="0" indent="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es-MX" sz="16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MX" sz="1600" b="1"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Resguardo de la Privacidad</a:t>
            </a:r>
            <a:r>
              <a:rPr kumimoji="0" lang="es-MX" sz="16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 Asegurar la privacidad de los involucrados en investigaciones de acoso y establecer medidas frente a denuncias inconsistentes, además de mecanismos de educación y protección para los trabajadores independientemente del resultado de la investigación.</a:t>
            </a:r>
          </a:p>
        </p:txBody>
      </p:sp>
      <p:pic>
        <p:nvPicPr>
          <p:cNvPr id="39938" name="Picture 2" descr="Mujer corporativa escribiendo en papel">
            <a:extLst>
              <a:ext uri="{FF2B5EF4-FFF2-40B4-BE49-F238E27FC236}">
                <a16:creationId xmlns:a16="http://schemas.microsoft.com/office/drawing/2014/main" id="{6BA9994A-E8FD-BF9B-CF65-6F4498757D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56" r="26045"/>
          <a:stretch/>
        </p:blipFill>
        <p:spPr bwMode="auto">
          <a:xfrm>
            <a:off x="0" y="1550873"/>
            <a:ext cx="3004768" cy="339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765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588;p55">
            <a:extLst>
              <a:ext uri="{FF2B5EF4-FFF2-40B4-BE49-F238E27FC236}">
                <a16:creationId xmlns:a16="http://schemas.microsoft.com/office/drawing/2014/main" id="{55561323-B8C0-5CBB-E406-978EAADFF8F0}"/>
              </a:ext>
            </a:extLst>
          </p:cNvPr>
          <p:cNvSpPr/>
          <p:nvPr/>
        </p:nvSpPr>
        <p:spPr>
          <a:xfrm>
            <a:off x="9628400" y="2466846"/>
            <a:ext cx="2558838" cy="4391154"/>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2" name="Título 1">
            <a:extLst>
              <a:ext uri="{FF2B5EF4-FFF2-40B4-BE49-F238E27FC236}">
                <a16:creationId xmlns:a16="http://schemas.microsoft.com/office/drawing/2014/main" id="{7AB7F3C4-D081-1771-53C7-9B5DF2D74DDF}"/>
              </a:ext>
            </a:extLst>
          </p:cNvPr>
          <p:cNvSpPr>
            <a:spLocks noGrp="1"/>
          </p:cNvSpPr>
          <p:nvPr>
            <p:ph type="title"/>
          </p:nvPr>
        </p:nvSpPr>
        <p:spPr>
          <a:xfrm>
            <a:off x="171861" y="5155211"/>
            <a:ext cx="7757702" cy="1060917"/>
          </a:xfrm>
        </p:spPr>
        <p:txBody>
          <a:bodyPr/>
          <a:lstStyle/>
          <a:p>
            <a:pPr algn="l"/>
            <a:r>
              <a:rPr lang="en-US" sz="1800" dirty="0" err="1">
                <a:solidFill>
                  <a:srgbClr val="221F1E"/>
                </a:solidFill>
                <a:latin typeface="Poppins" panose="00000500000000000000" pitchFamily="2" charset="0"/>
                <a:ea typeface="Open Sans"/>
                <a:cs typeface="Poppins" panose="00000500000000000000" pitchFamily="2" charset="0"/>
                <a:sym typeface="Open Sans"/>
              </a:rPr>
              <a:t>Realizar</a:t>
            </a:r>
            <a:r>
              <a:rPr lang="en-US" sz="1800" dirty="0">
                <a:solidFill>
                  <a:srgbClr val="221F1E"/>
                </a:solidFill>
                <a:latin typeface="Poppins" panose="00000500000000000000" pitchFamily="2" charset="0"/>
                <a:ea typeface="Open Sans"/>
                <a:cs typeface="Poppins" panose="00000500000000000000" pitchFamily="2" charset="0"/>
                <a:sym typeface="Open Sans"/>
              </a:rPr>
              <a:t> la </a:t>
            </a:r>
            <a:r>
              <a:rPr lang="en-US" sz="1800" dirty="0" err="1">
                <a:solidFill>
                  <a:srgbClr val="221F1E"/>
                </a:solidFill>
                <a:latin typeface="Poppins" panose="00000500000000000000" pitchFamily="2" charset="0"/>
                <a:ea typeface="Open Sans"/>
                <a:cs typeface="Poppins" panose="00000500000000000000" pitchFamily="2" charset="0"/>
                <a:sym typeface="Open Sans"/>
              </a:rPr>
              <a:t>investigación</a:t>
            </a:r>
            <a:r>
              <a:rPr lang="en-US" sz="1800" dirty="0">
                <a:solidFill>
                  <a:srgbClr val="221F1E"/>
                </a:solidFill>
                <a:latin typeface="Poppins" panose="00000500000000000000" pitchFamily="2" charset="0"/>
                <a:ea typeface="Open Sans"/>
                <a:cs typeface="Poppins" panose="00000500000000000000" pitchFamily="2" charset="0"/>
                <a:sym typeface="Open Sans"/>
              </a:rPr>
              <a:t> </a:t>
            </a:r>
            <a:r>
              <a:rPr lang="en-US" sz="1800" dirty="0" err="1">
                <a:solidFill>
                  <a:srgbClr val="221F1E"/>
                </a:solidFill>
                <a:latin typeface="Poppins" panose="00000500000000000000" pitchFamily="2" charset="0"/>
                <a:ea typeface="Open Sans"/>
                <a:cs typeface="Poppins" panose="00000500000000000000" pitchFamily="2" charset="0"/>
                <a:sym typeface="Open Sans"/>
              </a:rPr>
              <a:t>conforme</a:t>
            </a:r>
            <a:r>
              <a:rPr lang="en-US" sz="1800" dirty="0">
                <a:solidFill>
                  <a:srgbClr val="221F1E"/>
                </a:solidFill>
                <a:latin typeface="Poppins" panose="00000500000000000000" pitchFamily="2" charset="0"/>
                <a:ea typeface="Open Sans"/>
                <a:cs typeface="Poppins" panose="00000500000000000000" pitchFamily="2" charset="0"/>
                <a:sym typeface="Open Sans"/>
              </a:rPr>
              <a:t> a las </a:t>
            </a:r>
            <a:r>
              <a:rPr lang="en-US" sz="1800" dirty="0" err="1">
                <a:solidFill>
                  <a:srgbClr val="221F1E"/>
                </a:solidFill>
                <a:latin typeface="Poppins" panose="00000500000000000000" pitchFamily="2" charset="0"/>
                <a:ea typeface="Open Sans"/>
                <a:cs typeface="Poppins" panose="00000500000000000000" pitchFamily="2" charset="0"/>
                <a:sym typeface="Open Sans"/>
              </a:rPr>
              <a:t>pautas</a:t>
            </a:r>
            <a:r>
              <a:rPr lang="en-US" sz="1800" dirty="0">
                <a:solidFill>
                  <a:srgbClr val="221F1E"/>
                </a:solidFill>
                <a:latin typeface="Poppins" panose="00000500000000000000" pitchFamily="2" charset="0"/>
                <a:ea typeface="Open Sans"/>
                <a:cs typeface="Poppins" panose="00000500000000000000" pitchFamily="2" charset="0"/>
                <a:sym typeface="Open Sans"/>
              </a:rPr>
              <a:t> </a:t>
            </a:r>
            <a:r>
              <a:rPr lang="en-US" sz="1800" dirty="0" err="1">
                <a:solidFill>
                  <a:srgbClr val="221F1E"/>
                </a:solidFill>
                <a:latin typeface="Poppins" panose="00000500000000000000" pitchFamily="2" charset="0"/>
                <a:ea typeface="Open Sans"/>
                <a:cs typeface="Poppins" panose="00000500000000000000" pitchFamily="2" charset="0"/>
                <a:sym typeface="Open Sans"/>
              </a:rPr>
              <a:t>establecidas</a:t>
            </a:r>
            <a:r>
              <a:rPr lang="en-US" sz="1800" dirty="0">
                <a:solidFill>
                  <a:srgbClr val="221F1E"/>
                </a:solidFill>
                <a:latin typeface="Poppins" panose="00000500000000000000" pitchFamily="2" charset="0"/>
                <a:ea typeface="Open Sans"/>
                <a:cs typeface="Poppins" panose="00000500000000000000" pitchFamily="2" charset="0"/>
                <a:sym typeface="Open Sans"/>
              </a:rPr>
              <a:t> </a:t>
            </a:r>
            <a:r>
              <a:rPr lang="en-US" sz="1800" dirty="0" err="1">
                <a:solidFill>
                  <a:srgbClr val="221F1E"/>
                </a:solidFill>
                <a:latin typeface="Poppins" panose="00000500000000000000" pitchFamily="2" charset="0"/>
                <a:ea typeface="Open Sans"/>
                <a:cs typeface="Poppins" panose="00000500000000000000" pitchFamily="2" charset="0"/>
                <a:sym typeface="Open Sans"/>
              </a:rPr>
              <a:t>en</a:t>
            </a:r>
            <a:r>
              <a:rPr lang="en-US" sz="1800" dirty="0">
                <a:solidFill>
                  <a:srgbClr val="221F1E"/>
                </a:solidFill>
                <a:latin typeface="Poppins" panose="00000500000000000000" pitchFamily="2" charset="0"/>
                <a:ea typeface="Open Sans"/>
                <a:cs typeface="Poppins" panose="00000500000000000000" pitchFamily="2" charset="0"/>
                <a:sym typeface="Open Sans"/>
              </a:rPr>
              <a:t> </a:t>
            </a:r>
            <a:r>
              <a:rPr lang="en-US" sz="1800" dirty="0" err="1">
                <a:solidFill>
                  <a:srgbClr val="221F1E"/>
                </a:solidFill>
                <a:latin typeface="Poppins" panose="00000500000000000000" pitchFamily="2" charset="0"/>
                <a:ea typeface="Open Sans"/>
                <a:cs typeface="Poppins" panose="00000500000000000000" pitchFamily="2" charset="0"/>
                <a:sym typeface="Open Sans"/>
              </a:rPr>
              <a:t>el</a:t>
            </a:r>
            <a:r>
              <a:rPr lang="en-US" sz="1800" dirty="0">
                <a:solidFill>
                  <a:srgbClr val="221F1E"/>
                </a:solidFill>
                <a:latin typeface="Poppins" panose="00000500000000000000" pitchFamily="2" charset="0"/>
                <a:ea typeface="Open Sans"/>
                <a:cs typeface="Poppins" panose="00000500000000000000" pitchFamily="2" charset="0"/>
                <a:sym typeface="Open Sans"/>
              </a:rPr>
              <a:t> </a:t>
            </a:r>
            <a:r>
              <a:rPr lang="en-US" sz="1800" dirty="0" err="1">
                <a:solidFill>
                  <a:srgbClr val="221F1E"/>
                </a:solidFill>
                <a:latin typeface="Poppins" panose="00000500000000000000" pitchFamily="2" charset="0"/>
                <a:ea typeface="Open Sans"/>
                <a:cs typeface="Poppins" panose="00000500000000000000" pitchFamily="2" charset="0"/>
                <a:sym typeface="Open Sans"/>
              </a:rPr>
              <a:t>reglamento</a:t>
            </a:r>
            <a:r>
              <a:rPr lang="en-US" sz="1800" dirty="0">
                <a:solidFill>
                  <a:srgbClr val="221F1E"/>
                </a:solidFill>
                <a:latin typeface="Poppins" panose="00000500000000000000" pitchFamily="2" charset="0"/>
                <a:ea typeface="Open Sans"/>
                <a:cs typeface="Poppins" panose="00000500000000000000" pitchFamily="2" charset="0"/>
                <a:sym typeface="Open Sans"/>
              </a:rPr>
              <a:t>, </a:t>
            </a:r>
            <a:r>
              <a:rPr lang="en-US" sz="1800" dirty="0" err="1">
                <a:solidFill>
                  <a:srgbClr val="221F1E"/>
                </a:solidFill>
                <a:latin typeface="Poppins" panose="00000500000000000000" pitchFamily="2" charset="0"/>
                <a:ea typeface="Open Sans"/>
                <a:cs typeface="Poppins" panose="00000500000000000000" pitchFamily="2" charset="0"/>
                <a:sym typeface="Open Sans"/>
              </a:rPr>
              <a:t>asegurando</a:t>
            </a:r>
            <a:r>
              <a:rPr lang="en-US" sz="1800" dirty="0">
                <a:solidFill>
                  <a:srgbClr val="221F1E"/>
                </a:solidFill>
                <a:latin typeface="Poppins" panose="00000500000000000000" pitchFamily="2" charset="0"/>
                <a:ea typeface="Open Sans"/>
                <a:cs typeface="Poppins" panose="00000500000000000000" pitchFamily="2" charset="0"/>
                <a:sym typeface="Open Sans"/>
              </a:rPr>
              <a:t> </a:t>
            </a:r>
            <a:r>
              <a:rPr lang="en-US" sz="1800" dirty="0" err="1">
                <a:solidFill>
                  <a:srgbClr val="221F1E"/>
                </a:solidFill>
                <a:latin typeface="Poppins" panose="00000500000000000000" pitchFamily="2" charset="0"/>
                <a:ea typeface="Open Sans"/>
                <a:cs typeface="Poppins" panose="00000500000000000000" pitchFamily="2" charset="0"/>
                <a:sym typeface="Open Sans Bold"/>
              </a:rPr>
              <a:t>imparcialidad</a:t>
            </a:r>
            <a:r>
              <a:rPr lang="en-US" sz="1800" dirty="0">
                <a:solidFill>
                  <a:srgbClr val="221F1E"/>
                </a:solidFill>
                <a:latin typeface="Poppins" panose="00000500000000000000" pitchFamily="2" charset="0"/>
                <a:ea typeface="Open Sans"/>
                <a:cs typeface="Poppins" panose="00000500000000000000" pitchFamily="2" charset="0"/>
                <a:sym typeface="Open Sans Bold"/>
              </a:rPr>
              <a:t>, </a:t>
            </a:r>
            <a:r>
              <a:rPr lang="en-US" sz="1800" dirty="0" err="1">
                <a:solidFill>
                  <a:srgbClr val="221F1E"/>
                </a:solidFill>
                <a:latin typeface="Poppins" panose="00000500000000000000" pitchFamily="2" charset="0"/>
                <a:ea typeface="Open Sans"/>
                <a:cs typeface="Poppins" panose="00000500000000000000" pitchFamily="2" charset="0"/>
                <a:sym typeface="Open Sans Bold"/>
              </a:rPr>
              <a:t>objetividad</a:t>
            </a:r>
            <a:r>
              <a:rPr lang="en-US" sz="1800" dirty="0">
                <a:solidFill>
                  <a:srgbClr val="221F1E"/>
                </a:solidFill>
                <a:latin typeface="Poppins" panose="00000500000000000000" pitchFamily="2" charset="0"/>
                <a:ea typeface="Open Sans"/>
                <a:cs typeface="Poppins" panose="00000500000000000000" pitchFamily="2" charset="0"/>
                <a:sym typeface="Open Sans Bold"/>
              </a:rPr>
              <a:t>, y </a:t>
            </a:r>
            <a:r>
              <a:rPr lang="en-US" sz="1800" dirty="0" err="1">
                <a:solidFill>
                  <a:srgbClr val="221F1E"/>
                </a:solidFill>
                <a:latin typeface="Poppins" panose="00000500000000000000" pitchFamily="2" charset="0"/>
                <a:ea typeface="Open Sans"/>
                <a:cs typeface="Poppins" panose="00000500000000000000" pitchFamily="2" charset="0"/>
                <a:sym typeface="Open Sans Bold"/>
              </a:rPr>
              <a:t>una</a:t>
            </a:r>
            <a:r>
              <a:rPr lang="en-US" sz="1800" dirty="0">
                <a:solidFill>
                  <a:srgbClr val="221F1E"/>
                </a:solidFill>
                <a:latin typeface="Poppins" panose="00000500000000000000" pitchFamily="2" charset="0"/>
                <a:ea typeface="Open Sans"/>
                <a:cs typeface="Poppins" panose="00000500000000000000" pitchFamily="2" charset="0"/>
                <a:sym typeface="Open Sans Bold"/>
              </a:rPr>
              <a:t> </a:t>
            </a:r>
            <a:r>
              <a:rPr lang="en-US" sz="1800" dirty="0" err="1">
                <a:solidFill>
                  <a:srgbClr val="221F1E"/>
                </a:solidFill>
                <a:latin typeface="Poppins" panose="00000500000000000000" pitchFamily="2" charset="0"/>
                <a:ea typeface="Open Sans"/>
                <a:cs typeface="Poppins" panose="00000500000000000000" pitchFamily="2" charset="0"/>
                <a:sym typeface="Open Sans Bold"/>
              </a:rPr>
              <a:t>perspectiva</a:t>
            </a:r>
            <a:r>
              <a:rPr lang="en-US" sz="1800" dirty="0">
                <a:solidFill>
                  <a:srgbClr val="221F1E"/>
                </a:solidFill>
                <a:latin typeface="Poppins" panose="00000500000000000000" pitchFamily="2" charset="0"/>
                <a:ea typeface="Open Sans"/>
                <a:cs typeface="Poppins" panose="00000500000000000000" pitchFamily="2" charset="0"/>
                <a:sym typeface="Open Sans Bold"/>
              </a:rPr>
              <a:t> de </a:t>
            </a:r>
            <a:r>
              <a:rPr lang="en-US" sz="1800" dirty="0" err="1">
                <a:solidFill>
                  <a:srgbClr val="221F1E"/>
                </a:solidFill>
                <a:latin typeface="Poppins" panose="00000500000000000000" pitchFamily="2" charset="0"/>
                <a:ea typeface="Open Sans"/>
                <a:cs typeface="Poppins" panose="00000500000000000000" pitchFamily="2" charset="0"/>
                <a:sym typeface="Open Sans Bold"/>
              </a:rPr>
              <a:t>género</a:t>
            </a:r>
            <a:r>
              <a:rPr lang="en-US" sz="1800" dirty="0">
                <a:solidFill>
                  <a:srgbClr val="221F1E"/>
                </a:solidFill>
                <a:latin typeface="Poppins" panose="00000500000000000000" pitchFamily="2" charset="0"/>
                <a:ea typeface="Open Sans"/>
                <a:cs typeface="Poppins" panose="00000500000000000000" pitchFamily="2" charset="0"/>
                <a:sym typeface="Open Sans Bold"/>
              </a:rPr>
              <a:t>.</a:t>
            </a:r>
            <a:br>
              <a:rPr lang="en-US" sz="3200" dirty="0">
                <a:solidFill>
                  <a:srgbClr val="221F1E"/>
                </a:solidFill>
                <a:latin typeface="Poppins" panose="00000500000000000000" pitchFamily="2" charset="0"/>
                <a:ea typeface="Open Sans"/>
                <a:cs typeface="Poppins" panose="00000500000000000000" pitchFamily="2" charset="0"/>
                <a:sym typeface="Open Sans Bold"/>
              </a:rPr>
            </a:br>
            <a:endParaRPr lang="es-CL" dirty="0">
              <a:latin typeface="Poppins" panose="00000500000000000000" pitchFamily="2" charset="0"/>
              <a:cs typeface="Poppins" panose="00000500000000000000" pitchFamily="2" charset="0"/>
            </a:endParaRPr>
          </a:p>
        </p:txBody>
      </p:sp>
      <p:sp>
        <p:nvSpPr>
          <p:cNvPr id="6" name="CuadroTexto 5">
            <a:extLst>
              <a:ext uri="{FF2B5EF4-FFF2-40B4-BE49-F238E27FC236}">
                <a16:creationId xmlns:a16="http://schemas.microsoft.com/office/drawing/2014/main" id="{91D867F0-C6CD-15A0-1A09-350DA51305F6}"/>
              </a:ext>
            </a:extLst>
          </p:cNvPr>
          <p:cNvSpPr txBox="1"/>
          <p:nvPr/>
        </p:nvSpPr>
        <p:spPr>
          <a:xfrm>
            <a:off x="171861" y="1588787"/>
            <a:ext cx="7886289"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La Ley N°21.643 (Ley Karin) refiere que los procedimientos de investigación deberán sujetarse a los principios de </a:t>
            </a:r>
            <a:r>
              <a:rPr kumimoji="0" lang="es-MX" sz="1800" b="1"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confidencialidad, imparcialidad, celeridad y perspectiva de </a:t>
            </a:r>
            <a:r>
              <a:rPr kumimoji="0" lang="es-MX" sz="1800" b="1" i="0" u="none" strike="noStrike" kern="1200" cap="none" spc="0" normalizeH="0" baseline="0" noProof="0" dirty="0" err="1">
                <a:ln>
                  <a:noFill/>
                </a:ln>
                <a:solidFill>
                  <a:srgbClr val="000300"/>
                </a:solidFill>
                <a:effectLst/>
                <a:uLnTx/>
                <a:uFillTx/>
                <a:latin typeface="Poppins" panose="00000500000000000000" pitchFamily="2" charset="0"/>
                <a:ea typeface="+mn-ea"/>
                <a:cs typeface="Poppins" panose="00000500000000000000" pitchFamily="2" charset="0"/>
              </a:rPr>
              <a:t>género</a:t>
            </a:r>
            <a:r>
              <a:rPr kumimoji="0" lang="es-MX" sz="18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 Estos principios son fundamentales para abordar las particularidades y las dinámicas de poder involucradas en los casos de acoso, asegurando que las víctimas reciban un trato justo y respetuoso.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Refiere la citada ley que, cuando estas investigaciones se realicen por el empleador, este deberá designar preferentemente a un trabajador o trabajadora que cuente con formación en materias de acoso, género o derechos fundamentales.</a:t>
            </a:r>
          </a:p>
        </p:txBody>
      </p:sp>
      <p:sp>
        <p:nvSpPr>
          <p:cNvPr id="8" name="Título 1">
            <a:extLst>
              <a:ext uri="{FF2B5EF4-FFF2-40B4-BE49-F238E27FC236}">
                <a16:creationId xmlns:a16="http://schemas.microsoft.com/office/drawing/2014/main" id="{0954BD79-99A1-AD5B-82E7-B2A9B2A3336C}"/>
              </a:ext>
            </a:extLst>
          </p:cNvPr>
          <p:cNvSpPr txBox="1">
            <a:spLocks/>
          </p:cNvSpPr>
          <p:nvPr/>
        </p:nvSpPr>
        <p:spPr>
          <a:xfrm>
            <a:off x="0" y="252393"/>
            <a:ext cx="8058150" cy="1060918"/>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Montserrat SemiBold"/>
              <a:buNone/>
              <a:defRPr sz="4800" b="0" i="0" u="none" strike="noStrike" cap="none">
                <a:solidFill>
                  <a:schemeClr val="l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2pPr>
            <a:lvl3pPr marR="0" lvl="2"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3pPr>
            <a:lvl4pPr marR="0" lvl="3"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4pPr>
            <a:lvl5pPr marR="0" lvl="4"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5pPr>
            <a:lvl6pPr marR="0" lvl="5"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6pPr>
            <a:lvl7pPr marR="0" lvl="6"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7pPr>
            <a:lvl8pPr marR="0" lvl="7"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8pPr>
            <a:lvl9pPr marR="0" lvl="8"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9pPr>
          </a:lstStyle>
          <a:p>
            <a:pPr marL="0" marR="0" lvl="0" indent="0" algn="l" defTabSz="914400" rtl="0" eaLnBrk="1" fontAlgn="auto" latinLnBrk="0" hangingPunct="1">
              <a:lnSpc>
                <a:spcPct val="100000"/>
              </a:lnSpc>
              <a:spcBef>
                <a:spcPts val="0"/>
              </a:spcBef>
              <a:spcAft>
                <a:spcPts val="0"/>
              </a:spcAft>
              <a:buClr>
                <a:srgbClr val="000300"/>
              </a:buClr>
              <a:buSzPts val="3600"/>
              <a:buFont typeface="Montserrat SemiBold"/>
              <a:buNone/>
              <a:tabLst/>
              <a:defRPr/>
            </a:pPr>
            <a:r>
              <a:rPr kumimoji="0" lang="en-US" sz="2800" b="0" i="0" u="none" strike="noStrike" kern="1200" cap="none" spc="0" normalizeH="0" baseline="0" noProof="0" dirty="0" err="1">
                <a:ln>
                  <a:noFill/>
                </a:ln>
                <a:solidFill>
                  <a:srgbClr val="FFFFFF"/>
                </a:solidFill>
                <a:effectLst/>
                <a:uLnTx/>
                <a:uFillTx/>
                <a:latin typeface="Montserrat SemiBold"/>
                <a:sym typeface="Open Sans Bold"/>
              </a:rPr>
              <a:t>Investigación</a:t>
            </a:r>
            <a:r>
              <a:rPr kumimoji="0" lang="en-US" sz="2800" b="0" i="0" u="none" strike="noStrike" kern="1200" cap="none" spc="0" normalizeH="0" baseline="0" noProof="0" dirty="0">
                <a:ln>
                  <a:noFill/>
                </a:ln>
                <a:solidFill>
                  <a:srgbClr val="FFFFFF"/>
                </a:solidFill>
                <a:effectLst/>
                <a:uLnTx/>
                <a:uFillTx/>
                <a:latin typeface="Montserrat SemiBold"/>
                <a:sym typeface="Open Sans Bold"/>
              </a:rPr>
              <a:t> Ley Karin</a:t>
            </a:r>
          </a:p>
        </p:txBody>
      </p:sp>
      <p:pic>
        <p:nvPicPr>
          <p:cNvPr id="40962" name="Picture 2" descr="Objetos en el escritorio de trabajo del hombre">
            <a:extLst>
              <a:ext uri="{FF2B5EF4-FFF2-40B4-BE49-F238E27FC236}">
                <a16:creationId xmlns:a16="http://schemas.microsoft.com/office/drawing/2014/main" id="{A5AE7304-E8EC-3C3B-ADDD-0D9AEB841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3" y="3230182"/>
            <a:ext cx="3686175" cy="245548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DF1C68D8-7D18-AC2F-75EF-BDF8A007D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6552" y="279829"/>
            <a:ext cx="2443688" cy="1060918"/>
          </a:xfrm>
          <a:prstGeom prst="rect">
            <a:avLst/>
          </a:prstGeom>
        </p:spPr>
      </p:pic>
    </p:spTree>
    <p:extLst>
      <p:ext uri="{BB962C8B-B14F-4D97-AF65-F5344CB8AC3E}">
        <p14:creationId xmlns:p14="http://schemas.microsoft.com/office/powerpoint/2010/main" val="1577968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588;p55">
            <a:extLst>
              <a:ext uri="{FF2B5EF4-FFF2-40B4-BE49-F238E27FC236}">
                <a16:creationId xmlns:a16="http://schemas.microsoft.com/office/drawing/2014/main" id="{F8703353-D57C-32C9-94DC-5978C897A77B}"/>
              </a:ext>
            </a:extLst>
          </p:cNvPr>
          <p:cNvSpPr/>
          <p:nvPr/>
        </p:nvSpPr>
        <p:spPr>
          <a:xfrm>
            <a:off x="9647561" y="1233423"/>
            <a:ext cx="2558838" cy="4391154"/>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4" name="CuadroTexto 3">
            <a:extLst>
              <a:ext uri="{FF2B5EF4-FFF2-40B4-BE49-F238E27FC236}">
                <a16:creationId xmlns:a16="http://schemas.microsoft.com/office/drawing/2014/main" id="{38661EDA-2126-2B51-499C-93D060F13FEA}"/>
              </a:ext>
            </a:extLst>
          </p:cNvPr>
          <p:cNvSpPr txBox="1"/>
          <p:nvPr/>
        </p:nvSpPr>
        <p:spPr>
          <a:xfrm>
            <a:off x="561863" y="2411120"/>
            <a:ext cx="5195999" cy="213058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La confidencialidad </a:t>
            </a:r>
            <a:r>
              <a:rPr kumimoji="0" lang="es-MX" sz="18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protege la privacidad de las partes involucradas, fomentando un ambiente de confianza que anima a las víctimas a denunciar sin miedo a represalias</a:t>
            </a:r>
            <a:endParaRPr kumimoji="0" lang="es-CL" sz="18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endParaRPr>
          </a:p>
        </p:txBody>
      </p:sp>
      <p:sp>
        <p:nvSpPr>
          <p:cNvPr id="7" name="Título 1">
            <a:extLst>
              <a:ext uri="{FF2B5EF4-FFF2-40B4-BE49-F238E27FC236}">
                <a16:creationId xmlns:a16="http://schemas.microsoft.com/office/drawing/2014/main" id="{851C8F77-3625-56F4-BD80-C19B692C7F17}"/>
              </a:ext>
            </a:extLst>
          </p:cNvPr>
          <p:cNvSpPr txBox="1">
            <a:spLocks/>
          </p:cNvSpPr>
          <p:nvPr/>
        </p:nvSpPr>
        <p:spPr>
          <a:xfrm>
            <a:off x="0" y="252393"/>
            <a:ext cx="8058150" cy="1060918"/>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Montserrat SemiBold"/>
              <a:buNone/>
              <a:defRPr sz="4800" b="0" i="0" u="none" strike="noStrike" cap="none">
                <a:solidFill>
                  <a:schemeClr val="l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2pPr>
            <a:lvl3pPr marR="0" lvl="2"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3pPr>
            <a:lvl4pPr marR="0" lvl="3"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4pPr>
            <a:lvl5pPr marR="0" lvl="4"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5pPr>
            <a:lvl6pPr marR="0" lvl="5"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6pPr>
            <a:lvl7pPr marR="0" lvl="6"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7pPr>
            <a:lvl8pPr marR="0" lvl="7"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8pPr>
            <a:lvl9pPr marR="0" lvl="8"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9pPr>
          </a:lstStyle>
          <a:p>
            <a:pPr marL="0" marR="0" lvl="0" indent="0" algn="l" defTabSz="914400" rtl="0" eaLnBrk="1" fontAlgn="auto" latinLnBrk="0" hangingPunct="1">
              <a:lnSpc>
                <a:spcPct val="100000"/>
              </a:lnSpc>
              <a:spcBef>
                <a:spcPts val="0"/>
              </a:spcBef>
              <a:spcAft>
                <a:spcPts val="0"/>
              </a:spcAft>
              <a:buClr>
                <a:srgbClr val="000300"/>
              </a:buClr>
              <a:buSzPts val="3600"/>
              <a:buFont typeface="Montserrat SemiBold"/>
              <a:buNone/>
              <a:tabLst/>
              <a:defRPr/>
            </a:pPr>
            <a:r>
              <a:rPr kumimoji="0" lang="en-US" sz="2800" b="0" i="0" u="none" strike="noStrike" kern="1200" cap="none" spc="0" normalizeH="0" baseline="0" noProof="0" dirty="0">
                <a:ln>
                  <a:noFill/>
                </a:ln>
                <a:solidFill>
                  <a:srgbClr val="FFFFFF"/>
                </a:solidFill>
                <a:effectLst/>
                <a:uLnTx/>
                <a:uFillTx/>
                <a:latin typeface="Montserrat SemiBold"/>
                <a:sym typeface="Open Sans Bold"/>
              </a:rPr>
              <a:t>Principio de </a:t>
            </a:r>
            <a:r>
              <a:rPr kumimoji="0" lang="en-US" sz="2800" b="0" i="0" u="none" strike="noStrike" kern="1200" cap="none" spc="0" normalizeH="0" baseline="0" noProof="0" dirty="0" err="1">
                <a:ln>
                  <a:noFill/>
                </a:ln>
                <a:solidFill>
                  <a:srgbClr val="FFFFFF"/>
                </a:solidFill>
                <a:effectLst/>
                <a:uLnTx/>
                <a:uFillTx/>
                <a:latin typeface="Montserrat SemiBold"/>
                <a:sym typeface="Open Sans Bold"/>
              </a:rPr>
              <a:t>Confidencialidad</a:t>
            </a:r>
            <a:endParaRPr kumimoji="0" lang="en-US" sz="2800" b="0" i="0" u="none" strike="noStrike" kern="1200" cap="none" spc="0" normalizeH="0" baseline="0" noProof="0" dirty="0">
              <a:ln>
                <a:noFill/>
              </a:ln>
              <a:solidFill>
                <a:srgbClr val="FFFFFF"/>
              </a:solidFill>
              <a:effectLst/>
              <a:uLnTx/>
              <a:uFillTx/>
              <a:latin typeface="Montserrat SemiBold"/>
              <a:sym typeface="Open Sans Bold"/>
            </a:endParaRPr>
          </a:p>
        </p:txBody>
      </p:sp>
      <p:pic>
        <p:nvPicPr>
          <p:cNvPr id="8" name="Imagen 7">
            <a:extLst>
              <a:ext uri="{FF2B5EF4-FFF2-40B4-BE49-F238E27FC236}">
                <a16:creationId xmlns:a16="http://schemas.microsoft.com/office/drawing/2014/main" id="{94144D74-537C-F7D3-DE11-D15139186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018" y="4986257"/>
            <a:ext cx="2443688" cy="1060918"/>
          </a:xfrm>
          <a:prstGeom prst="rect">
            <a:avLst/>
          </a:prstGeom>
        </p:spPr>
      </p:pic>
      <p:pic>
        <p:nvPicPr>
          <p:cNvPr id="41986" name="Picture 2" descr="Concepto de seguridad de la tarjeta de crédito">
            <a:extLst>
              <a:ext uri="{FF2B5EF4-FFF2-40B4-BE49-F238E27FC236}">
                <a16:creationId xmlns:a16="http://schemas.microsoft.com/office/drawing/2014/main" id="{2248E8BB-8DC2-35E3-51BA-DB399B03A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140" y="1981066"/>
            <a:ext cx="5726719" cy="381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A8CB148-206B-9CD8-018E-EE9D4C161C16}"/>
              </a:ext>
            </a:extLst>
          </p:cNvPr>
          <p:cNvSpPr txBox="1"/>
          <p:nvPr/>
        </p:nvSpPr>
        <p:spPr>
          <a:xfrm>
            <a:off x="523209" y="1272895"/>
            <a:ext cx="10730911" cy="191847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Para implementar un proceso de denuncia e investigación con perspectiva de </a:t>
            </a:r>
            <a:r>
              <a:rPr kumimoji="0" lang="es-CL" sz="1400" b="0" i="0" u="none" strike="noStrike" kern="100" cap="none" spc="0" normalizeH="0" baseline="0" noProof="0" dirty="0" err="1">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género</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es fundamental que las organizaciones diseñen políticas claras, y no tan solo el flujo propuesto por la Dirección del Trabajo y la política propuesta por la SUSESO, si no que estas se encuentren insertas dentro de la cultura y el flujo comunicacional de la organización. </a:t>
            </a:r>
          </a:p>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Estas políticas deben ser comunicadas a todas las personas que trabajan, asegurando que conozcan sus derechos y el procedimiento para presentar una denuncia. La formación y sensibilización sobre temas de acoso y género también son esenciales para todas las personas de la organización, acorde con la ley 21.643, especialmente para aquellos encargados de gestionar y investigar las denuncias.</a:t>
            </a:r>
          </a:p>
        </p:txBody>
      </p:sp>
      <p:pic>
        <p:nvPicPr>
          <p:cNvPr id="7" name="Imagen 6" descr="Diagrama, Escala de tiempo&#10;&#10;Descripción generada automáticamente">
            <a:extLst>
              <a:ext uri="{FF2B5EF4-FFF2-40B4-BE49-F238E27FC236}">
                <a16:creationId xmlns:a16="http://schemas.microsoft.com/office/drawing/2014/main" id="{E252C264-C41F-1E15-9D4B-751B838DBE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0906" y="3429000"/>
            <a:ext cx="7669620" cy="3245892"/>
          </a:xfrm>
          <a:prstGeom prst="rect">
            <a:avLst/>
          </a:prstGeom>
          <a:noFill/>
          <a:ln>
            <a:noFill/>
          </a:ln>
        </p:spPr>
      </p:pic>
      <p:sp>
        <p:nvSpPr>
          <p:cNvPr id="8" name="Título 6">
            <a:extLst>
              <a:ext uri="{FF2B5EF4-FFF2-40B4-BE49-F238E27FC236}">
                <a16:creationId xmlns:a16="http://schemas.microsoft.com/office/drawing/2014/main" id="{507854EA-FE3E-238F-4A30-DABB4926A962}"/>
              </a:ext>
            </a:extLst>
          </p:cNvPr>
          <p:cNvSpPr>
            <a:spLocks noGrp="1"/>
          </p:cNvSpPr>
          <p:nvPr>
            <p:ph type="title"/>
          </p:nvPr>
        </p:nvSpPr>
        <p:spPr>
          <a:xfrm>
            <a:off x="281823" y="187806"/>
            <a:ext cx="10972297" cy="852157"/>
          </a:xfrm>
        </p:spPr>
        <p:txBody>
          <a:bodyPr/>
          <a:lstStyle/>
          <a:p>
            <a:pPr>
              <a:lnSpc>
                <a:spcPct val="107000"/>
              </a:lnSpc>
              <a:spcAft>
                <a:spcPts val="800"/>
              </a:spcAft>
            </a:pPr>
            <a:r>
              <a:rPr lang="es-CL" sz="1800" dirty="0"/>
              <a:t>Proceso de denuncia e investigación de casos de acoso laboral y sexual con perspectiva de género</a:t>
            </a:r>
          </a:p>
        </p:txBody>
      </p:sp>
      <p:sp>
        <p:nvSpPr>
          <p:cNvPr id="9" name="Google Shape;588;p55">
            <a:extLst>
              <a:ext uri="{FF2B5EF4-FFF2-40B4-BE49-F238E27FC236}">
                <a16:creationId xmlns:a16="http://schemas.microsoft.com/office/drawing/2014/main" id="{E8ADCBD0-C293-4C7A-BA4F-E991EA1EED65}"/>
              </a:ext>
            </a:extLst>
          </p:cNvPr>
          <p:cNvSpPr/>
          <p:nvPr/>
        </p:nvSpPr>
        <p:spPr>
          <a:xfrm>
            <a:off x="0" y="4258149"/>
            <a:ext cx="1892988" cy="2599851"/>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pic>
        <p:nvPicPr>
          <p:cNvPr id="4098" name="Picture 2" descr="oficina sentado notas personales blancas">
            <a:extLst>
              <a:ext uri="{FF2B5EF4-FFF2-40B4-BE49-F238E27FC236}">
                <a16:creationId xmlns:a16="http://schemas.microsoft.com/office/drawing/2014/main" id="{54E8187A-FBF9-26ED-0273-BA0F4682C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23" y="3657232"/>
            <a:ext cx="2790987" cy="185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430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88;p55">
            <a:extLst>
              <a:ext uri="{FF2B5EF4-FFF2-40B4-BE49-F238E27FC236}">
                <a16:creationId xmlns:a16="http://schemas.microsoft.com/office/drawing/2014/main" id="{33290F35-3539-69CB-B9F5-A0D62B9B7ACC}"/>
              </a:ext>
            </a:extLst>
          </p:cNvPr>
          <p:cNvSpPr/>
          <p:nvPr/>
        </p:nvSpPr>
        <p:spPr>
          <a:xfrm>
            <a:off x="10531248" y="1290679"/>
            <a:ext cx="1589314" cy="3660010"/>
          </a:xfrm>
          <a:prstGeom prst="rect">
            <a:avLst/>
          </a:prstGeom>
          <a:solidFill>
            <a:srgbClr val="185F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4" name="CuadroTexto 3">
            <a:extLst>
              <a:ext uri="{FF2B5EF4-FFF2-40B4-BE49-F238E27FC236}">
                <a16:creationId xmlns:a16="http://schemas.microsoft.com/office/drawing/2014/main" id="{4212A67B-520B-803D-50C6-31562BA44419}"/>
              </a:ext>
            </a:extLst>
          </p:cNvPr>
          <p:cNvSpPr txBox="1"/>
          <p:nvPr/>
        </p:nvSpPr>
        <p:spPr>
          <a:xfrm>
            <a:off x="190722" y="2390210"/>
            <a:ext cx="4967066" cy="213058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La imparcialidad </a:t>
            </a:r>
            <a:r>
              <a:rPr kumimoji="0" lang="es-MX" sz="18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asegura que todas las partes sean tratadas de manera justa y que el proceso no esté influenciado por prejuicios o relaciones de poder dentro de la organización. </a:t>
            </a:r>
            <a:endParaRPr kumimoji="0" lang="es-CL" sz="18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endParaRPr>
          </a:p>
        </p:txBody>
      </p:sp>
      <p:sp>
        <p:nvSpPr>
          <p:cNvPr id="5" name="Título 1">
            <a:extLst>
              <a:ext uri="{FF2B5EF4-FFF2-40B4-BE49-F238E27FC236}">
                <a16:creationId xmlns:a16="http://schemas.microsoft.com/office/drawing/2014/main" id="{AE0B4E39-A412-9126-E8F1-F0A2CF864179}"/>
              </a:ext>
            </a:extLst>
          </p:cNvPr>
          <p:cNvSpPr txBox="1">
            <a:spLocks/>
          </p:cNvSpPr>
          <p:nvPr/>
        </p:nvSpPr>
        <p:spPr>
          <a:xfrm>
            <a:off x="0" y="252393"/>
            <a:ext cx="8058150" cy="1060918"/>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Montserrat SemiBold"/>
              <a:buNone/>
              <a:defRPr sz="4800" b="0" i="0" u="none" strike="noStrike" cap="none">
                <a:solidFill>
                  <a:schemeClr val="l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2pPr>
            <a:lvl3pPr marR="0" lvl="2"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3pPr>
            <a:lvl4pPr marR="0" lvl="3"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4pPr>
            <a:lvl5pPr marR="0" lvl="4"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5pPr>
            <a:lvl6pPr marR="0" lvl="5"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6pPr>
            <a:lvl7pPr marR="0" lvl="6"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7pPr>
            <a:lvl8pPr marR="0" lvl="7"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8pPr>
            <a:lvl9pPr marR="0" lvl="8"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9pPr>
          </a:lstStyle>
          <a:p>
            <a:pPr marL="0" marR="0" lvl="0" indent="0" algn="l" defTabSz="914400" rtl="0" eaLnBrk="1" fontAlgn="auto" latinLnBrk="0" hangingPunct="1">
              <a:lnSpc>
                <a:spcPct val="100000"/>
              </a:lnSpc>
              <a:spcBef>
                <a:spcPts val="0"/>
              </a:spcBef>
              <a:spcAft>
                <a:spcPts val="0"/>
              </a:spcAft>
              <a:buClr>
                <a:srgbClr val="000300"/>
              </a:buClr>
              <a:buSzPts val="3600"/>
              <a:buFont typeface="Montserrat SemiBold"/>
              <a:buNone/>
              <a:tabLst/>
              <a:defRPr/>
            </a:pPr>
            <a:r>
              <a:rPr kumimoji="0" lang="en-US" sz="2800" b="0" i="0" u="none" strike="noStrike" kern="1200" cap="none" spc="0" normalizeH="0" baseline="0" noProof="0" dirty="0">
                <a:ln>
                  <a:noFill/>
                </a:ln>
                <a:solidFill>
                  <a:srgbClr val="FFFFFF"/>
                </a:solidFill>
                <a:effectLst/>
                <a:uLnTx/>
                <a:uFillTx/>
                <a:latin typeface="Montserrat SemiBold"/>
                <a:sym typeface="Open Sans Bold"/>
              </a:rPr>
              <a:t>Principio de </a:t>
            </a:r>
            <a:r>
              <a:rPr kumimoji="0" lang="en-US" sz="2800" b="0" i="0" u="none" strike="noStrike" kern="1200" cap="none" spc="0" normalizeH="0" baseline="0" noProof="0" dirty="0" err="1">
                <a:ln>
                  <a:noFill/>
                </a:ln>
                <a:solidFill>
                  <a:srgbClr val="FFFFFF"/>
                </a:solidFill>
                <a:effectLst/>
                <a:uLnTx/>
                <a:uFillTx/>
                <a:latin typeface="Montserrat SemiBold"/>
                <a:sym typeface="Open Sans Bold"/>
              </a:rPr>
              <a:t>Imparcialidad</a:t>
            </a:r>
            <a:endParaRPr kumimoji="0" lang="en-US" sz="2800" b="0" i="0" u="none" strike="noStrike" kern="1200" cap="none" spc="0" normalizeH="0" baseline="0" noProof="0" dirty="0">
              <a:ln>
                <a:noFill/>
              </a:ln>
              <a:solidFill>
                <a:srgbClr val="FFFFFF"/>
              </a:solidFill>
              <a:effectLst/>
              <a:uLnTx/>
              <a:uFillTx/>
              <a:latin typeface="Montserrat SemiBold"/>
              <a:sym typeface="Open Sans Bold"/>
            </a:endParaRPr>
          </a:p>
        </p:txBody>
      </p:sp>
      <p:pic>
        <p:nvPicPr>
          <p:cNvPr id="43010" name="Picture 2" descr="Arreglo del concepto de verdad con equilibrio">
            <a:extLst>
              <a:ext uri="{FF2B5EF4-FFF2-40B4-BE49-F238E27FC236}">
                <a16:creationId xmlns:a16="http://schemas.microsoft.com/office/drawing/2014/main" id="{B5A1AC14-7794-0C37-B5F8-9DE6C682F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850" y="1785938"/>
            <a:ext cx="5962650" cy="397192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A7642BD9-FD47-1964-62D7-77E1BDE0BC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018" y="4986257"/>
            <a:ext cx="2443688" cy="1060918"/>
          </a:xfrm>
          <a:prstGeom prst="rect">
            <a:avLst/>
          </a:prstGeom>
        </p:spPr>
      </p:pic>
    </p:spTree>
    <p:extLst>
      <p:ext uri="{BB962C8B-B14F-4D97-AF65-F5344CB8AC3E}">
        <p14:creationId xmlns:p14="http://schemas.microsoft.com/office/powerpoint/2010/main" val="2618138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88;p55">
            <a:extLst>
              <a:ext uri="{FF2B5EF4-FFF2-40B4-BE49-F238E27FC236}">
                <a16:creationId xmlns:a16="http://schemas.microsoft.com/office/drawing/2014/main" id="{BC43A4FD-6F02-0848-3E2A-B19BF54CF606}"/>
              </a:ext>
            </a:extLst>
          </p:cNvPr>
          <p:cNvSpPr/>
          <p:nvPr/>
        </p:nvSpPr>
        <p:spPr>
          <a:xfrm>
            <a:off x="10531248" y="1290679"/>
            <a:ext cx="1589314" cy="3660010"/>
          </a:xfrm>
          <a:prstGeom prst="rect">
            <a:avLst/>
          </a:prstGeom>
          <a:solidFill>
            <a:srgbClr val="185F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4" name="CuadroTexto 3">
            <a:extLst>
              <a:ext uri="{FF2B5EF4-FFF2-40B4-BE49-F238E27FC236}">
                <a16:creationId xmlns:a16="http://schemas.microsoft.com/office/drawing/2014/main" id="{AFFB6554-7EB1-7BE5-D069-0A597F5ECB29}"/>
              </a:ext>
            </a:extLst>
          </p:cNvPr>
          <p:cNvSpPr txBox="1"/>
          <p:nvPr/>
        </p:nvSpPr>
        <p:spPr>
          <a:xfrm>
            <a:off x="523986" y="2093196"/>
            <a:ext cx="6097772" cy="213058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MX" sz="1800" b="1"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La celeridad, </a:t>
            </a:r>
            <a:r>
              <a:rPr kumimoji="0" lang="es-MX" sz="18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por otro lado, es vital para evitar la revictimización de la persona afectada y para resolver el conflicto de manera eficiente, reduciendo el impacto negativo en el ambiente laboral.</a:t>
            </a:r>
            <a:endParaRPr kumimoji="0" lang="es-CL" sz="18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endParaRPr>
          </a:p>
        </p:txBody>
      </p:sp>
      <p:sp>
        <p:nvSpPr>
          <p:cNvPr id="5" name="Título 1">
            <a:extLst>
              <a:ext uri="{FF2B5EF4-FFF2-40B4-BE49-F238E27FC236}">
                <a16:creationId xmlns:a16="http://schemas.microsoft.com/office/drawing/2014/main" id="{04CB5046-2778-7D0F-6951-38293C90887F}"/>
              </a:ext>
            </a:extLst>
          </p:cNvPr>
          <p:cNvSpPr txBox="1">
            <a:spLocks/>
          </p:cNvSpPr>
          <p:nvPr/>
        </p:nvSpPr>
        <p:spPr>
          <a:xfrm>
            <a:off x="0" y="252393"/>
            <a:ext cx="8058150" cy="1060918"/>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Montserrat SemiBold"/>
              <a:buNone/>
              <a:defRPr sz="4800" b="0" i="0" u="none" strike="noStrike" cap="none">
                <a:solidFill>
                  <a:schemeClr val="l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2pPr>
            <a:lvl3pPr marR="0" lvl="2"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3pPr>
            <a:lvl4pPr marR="0" lvl="3"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4pPr>
            <a:lvl5pPr marR="0" lvl="4"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5pPr>
            <a:lvl6pPr marR="0" lvl="5"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6pPr>
            <a:lvl7pPr marR="0" lvl="6"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7pPr>
            <a:lvl8pPr marR="0" lvl="7"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8pPr>
            <a:lvl9pPr marR="0" lvl="8"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9pPr>
          </a:lstStyle>
          <a:p>
            <a:pPr marL="0" marR="0" lvl="0" indent="0" algn="l" defTabSz="914400" rtl="0" eaLnBrk="1" fontAlgn="auto" latinLnBrk="0" hangingPunct="1">
              <a:lnSpc>
                <a:spcPct val="100000"/>
              </a:lnSpc>
              <a:spcBef>
                <a:spcPts val="0"/>
              </a:spcBef>
              <a:spcAft>
                <a:spcPts val="0"/>
              </a:spcAft>
              <a:buClr>
                <a:srgbClr val="000300"/>
              </a:buClr>
              <a:buSzPts val="3600"/>
              <a:buFont typeface="Montserrat SemiBold"/>
              <a:buNone/>
              <a:tabLst/>
              <a:defRPr/>
            </a:pPr>
            <a:r>
              <a:rPr kumimoji="0" lang="en-US" sz="2800" b="0" i="0" u="none" strike="noStrike" kern="1200" cap="none" spc="0" normalizeH="0" baseline="0" noProof="0" dirty="0">
                <a:ln>
                  <a:noFill/>
                </a:ln>
                <a:solidFill>
                  <a:srgbClr val="FFFFFF"/>
                </a:solidFill>
                <a:effectLst/>
                <a:uLnTx/>
                <a:uFillTx/>
                <a:latin typeface="Montserrat SemiBold"/>
                <a:sym typeface="Open Sans Bold"/>
              </a:rPr>
              <a:t>Principio de </a:t>
            </a:r>
            <a:r>
              <a:rPr kumimoji="0" lang="en-US" sz="2800" b="0" i="0" u="none" strike="noStrike" kern="1200" cap="none" spc="0" normalizeH="0" baseline="0" noProof="0" dirty="0" err="1">
                <a:ln>
                  <a:noFill/>
                </a:ln>
                <a:solidFill>
                  <a:srgbClr val="FFFFFF"/>
                </a:solidFill>
                <a:effectLst/>
                <a:uLnTx/>
                <a:uFillTx/>
                <a:latin typeface="Montserrat SemiBold"/>
                <a:sym typeface="Open Sans Bold"/>
              </a:rPr>
              <a:t>Celeridad</a:t>
            </a:r>
            <a:endParaRPr kumimoji="0" lang="en-US" sz="2800" b="0" i="0" u="none" strike="noStrike" kern="1200" cap="none" spc="0" normalizeH="0" baseline="0" noProof="0" dirty="0">
              <a:ln>
                <a:noFill/>
              </a:ln>
              <a:solidFill>
                <a:srgbClr val="FFFFFF"/>
              </a:solidFill>
              <a:effectLst/>
              <a:uLnTx/>
              <a:uFillTx/>
              <a:latin typeface="Montserrat SemiBold"/>
              <a:sym typeface="Open Sans Bold"/>
            </a:endParaRPr>
          </a:p>
        </p:txBody>
      </p:sp>
      <p:pic>
        <p:nvPicPr>
          <p:cNvPr id="44034" name="Picture 2" descr="Propietario de negocio trabajando en su estrategia">
            <a:extLst>
              <a:ext uri="{FF2B5EF4-FFF2-40B4-BE49-F238E27FC236}">
                <a16:creationId xmlns:a16="http://schemas.microsoft.com/office/drawing/2014/main" id="{91960EFD-6E33-7A0F-D585-C5593BDFD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372" y="1460811"/>
            <a:ext cx="3436642" cy="515908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3DC6D13B-2F13-0985-40CC-6E379FEA2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018" y="4986257"/>
            <a:ext cx="2443688" cy="1060918"/>
          </a:xfrm>
          <a:prstGeom prst="rect">
            <a:avLst/>
          </a:prstGeom>
        </p:spPr>
      </p:pic>
    </p:spTree>
    <p:extLst>
      <p:ext uri="{BB962C8B-B14F-4D97-AF65-F5344CB8AC3E}">
        <p14:creationId xmlns:p14="http://schemas.microsoft.com/office/powerpoint/2010/main" val="2234034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588;p55">
            <a:extLst>
              <a:ext uri="{FF2B5EF4-FFF2-40B4-BE49-F238E27FC236}">
                <a16:creationId xmlns:a16="http://schemas.microsoft.com/office/drawing/2014/main" id="{06E6F27A-80CF-585C-E9C7-D3EEB330C81E}"/>
              </a:ext>
            </a:extLst>
          </p:cNvPr>
          <p:cNvSpPr/>
          <p:nvPr/>
        </p:nvSpPr>
        <p:spPr>
          <a:xfrm>
            <a:off x="9647561" y="1233423"/>
            <a:ext cx="2558838" cy="4391154"/>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4" name="CuadroTexto 3">
            <a:extLst>
              <a:ext uri="{FF2B5EF4-FFF2-40B4-BE49-F238E27FC236}">
                <a16:creationId xmlns:a16="http://schemas.microsoft.com/office/drawing/2014/main" id="{0A9B7425-CE20-B4A7-0456-1AB7897CFAFB}"/>
              </a:ext>
            </a:extLst>
          </p:cNvPr>
          <p:cNvSpPr txBox="1"/>
          <p:nvPr/>
        </p:nvSpPr>
        <p:spPr>
          <a:xfrm>
            <a:off x="158159" y="1850873"/>
            <a:ext cx="7741832" cy="338143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s-MX" sz="1600" b="1"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La perspectiva de género </a:t>
            </a:r>
            <a:r>
              <a:rPr kumimoji="0" lang="es-MX" sz="16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en estos procesos es esencial porque reconoce las desigualdades estructurales y las diferencias de poder entre los géneros que pueden influir en la ocurrencia y la percepción del acoso. El acoso laboral y sexual a menudo se basa en dinámicas de género, donde las mujeres y personas parte de grupos de minorías son más susceptibles a ser víctimas debido a su posición de menor poder relativo en muchas organizaciones. Un enfoque que considere estas dinámicas permite una comprensión más profunda de los incidentes y ayuda a evitar interpretaciones y decisiones sesgadas.</a:t>
            </a:r>
          </a:p>
        </p:txBody>
      </p:sp>
      <p:sp>
        <p:nvSpPr>
          <p:cNvPr id="6" name="CuadroTexto 5">
            <a:extLst>
              <a:ext uri="{FF2B5EF4-FFF2-40B4-BE49-F238E27FC236}">
                <a16:creationId xmlns:a16="http://schemas.microsoft.com/office/drawing/2014/main" id="{29026F60-937C-03B2-79BA-A1670D961DE0}"/>
              </a:ext>
            </a:extLst>
          </p:cNvPr>
          <p:cNvSpPr txBox="1"/>
          <p:nvPr/>
        </p:nvSpPr>
        <p:spPr>
          <a:xfrm>
            <a:off x="316318" y="5959276"/>
            <a:ext cx="10170707" cy="646331"/>
          </a:xfrm>
          <a:prstGeom prst="rect">
            <a:avLst/>
          </a:prstGeom>
          <a:noFill/>
        </p:spPr>
        <p:txBody>
          <a:bodyPr wrap="square">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221F1E"/>
                </a:solidFill>
                <a:effectLst/>
                <a:uLnTx/>
                <a:uFillTx/>
                <a:latin typeface="Poppins" panose="00000500000000000000" pitchFamily="2" charset="0"/>
                <a:ea typeface="Open Sans Bold"/>
                <a:cs typeface="Poppins" panose="00000500000000000000" pitchFamily="2" charset="0"/>
                <a:sym typeface="Open Sans Bold"/>
              </a:rPr>
              <a:t>EJ: </a:t>
            </a:r>
            <a:r>
              <a:rPr kumimoji="0" lang="en-US" sz="1800" b="0" i="0" u="none" strike="noStrike" kern="1200" cap="none" spc="0" normalizeH="0" baseline="0" noProof="0" dirty="0">
                <a:ln>
                  <a:noFill/>
                </a:ln>
                <a:solidFill>
                  <a:srgbClr val="221F1E"/>
                </a:solidFill>
                <a:effectLst/>
                <a:uLnTx/>
                <a:uFillTx/>
                <a:latin typeface="Poppins" panose="00000500000000000000" pitchFamily="2" charset="0"/>
                <a:ea typeface="Open Sans"/>
                <a:cs typeface="Poppins" panose="00000500000000000000" pitchFamily="2" charset="0"/>
                <a:sym typeface="Open Sans"/>
              </a:rPr>
              <a:t>División del </a:t>
            </a:r>
            <a:r>
              <a:rPr kumimoji="0" lang="en-US" sz="1800" b="0" i="0" u="none" strike="noStrike" kern="1200" cap="none" spc="0" normalizeH="0" baseline="0" noProof="0" dirty="0" err="1">
                <a:ln>
                  <a:noFill/>
                </a:ln>
                <a:solidFill>
                  <a:srgbClr val="221F1E"/>
                </a:solidFill>
                <a:effectLst/>
                <a:uLnTx/>
                <a:uFillTx/>
                <a:latin typeface="Poppins" panose="00000500000000000000" pitchFamily="2" charset="0"/>
                <a:ea typeface="Open Sans"/>
                <a:cs typeface="Poppins" panose="00000500000000000000" pitchFamily="2" charset="0"/>
                <a:sym typeface="Open Sans"/>
              </a:rPr>
              <a:t>trabajo</a:t>
            </a:r>
            <a:r>
              <a:rPr kumimoji="0" lang="en-US" sz="1800" b="0" i="0" u="none" strike="noStrike" kern="1200" cap="none" spc="0" normalizeH="0" baseline="0" noProof="0" dirty="0">
                <a:ln>
                  <a:noFill/>
                </a:ln>
                <a:solidFill>
                  <a:srgbClr val="221F1E"/>
                </a:solidFill>
                <a:effectLst/>
                <a:uLnTx/>
                <a:uFillTx/>
                <a:latin typeface="Poppins" panose="00000500000000000000" pitchFamily="2" charset="0"/>
                <a:ea typeface="Open Sans"/>
                <a:cs typeface="Poppins" panose="00000500000000000000" pitchFamily="2" charset="0"/>
                <a:sym typeface="Open Sans"/>
              </a:rPr>
              <a:t> no </a:t>
            </a:r>
            <a:r>
              <a:rPr kumimoji="0" lang="en-US" sz="1800" b="0" i="0" u="none" strike="noStrike" kern="1200" cap="none" spc="0" normalizeH="0" baseline="0" noProof="0" dirty="0" err="1">
                <a:ln>
                  <a:noFill/>
                </a:ln>
                <a:solidFill>
                  <a:srgbClr val="221F1E"/>
                </a:solidFill>
                <a:effectLst/>
                <a:uLnTx/>
                <a:uFillTx/>
                <a:latin typeface="Poppins" panose="00000500000000000000" pitchFamily="2" charset="0"/>
                <a:ea typeface="Open Sans"/>
                <a:cs typeface="Poppins" panose="00000500000000000000" pitchFamily="2" charset="0"/>
                <a:sym typeface="Open Sans"/>
              </a:rPr>
              <a:t>remunerado</a:t>
            </a:r>
            <a:r>
              <a:rPr kumimoji="0" lang="en-US" sz="1800" b="0" i="0" u="none" strike="noStrike" kern="1200" cap="none" spc="0" normalizeH="0" baseline="0" noProof="0" dirty="0">
                <a:ln>
                  <a:noFill/>
                </a:ln>
                <a:solidFill>
                  <a:srgbClr val="221F1E"/>
                </a:solidFill>
                <a:effectLst/>
                <a:uLnTx/>
                <a:uFillTx/>
                <a:latin typeface="Poppins" panose="00000500000000000000" pitchFamily="2" charset="0"/>
                <a:ea typeface="Open Sans"/>
                <a:cs typeface="Poppins" panose="00000500000000000000" pitchFamily="2" charset="0"/>
                <a:sym typeface="Open Sans"/>
              </a:rPr>
              <a:t> y </a:t>
            </a:r>
            <a:r>
              <a:rPr kumimoji="0" lang="en-US" sz="1800" b="0" i="0" u="none" strike="noStrike" kern="1200" cap="none" spc="0" normalizeH="0" baseline="0" noProof="0" dirty="0" err="1">
                <a:ln>
                  <a:noFill/>
                </a:ln>
                <a:solidFill>
                  <a:srgbClr val="221F1E"/>
                </a:solidFill>
                <a:effectLst/>
                <a:uLnTx/>
                <a:uFillTx/>
                <a:latin typeface="Poppins" panose="00000500000000000000" pitchFamily="2" charset="0"/>
                <a:ea typeface="Open Sans"/>
                <a:cs typeface="Poppins" panose="00000500000000000000" pitchFamily="2" charset="0"/>
                <a:sym typeface="Open Sans"/>
              </a:rPr>
              <a:t>el</a:t>
            </a:r>
            <a:r>
              <a:rPr kumimoji="0" lang="en-US" sz="1800" b="0" i="0" u="none" strike="noStrike" kern="1200" cap="none" spc="0" normalizeH="0" baseline="0" noProof="0" dirty="0">
                <a:ln>
                  <a:noFill/>
                </a:ln>
                <a:solidFill>
                  <a:srgbClr val="221F1E"/>
                </a:solidFill>
                <a:effectLst/>
                <a:uLnTx/>
                <a:uFillTx/>
                <a:latin typeface="Poppins" panose="00000500000000000000" pitchFamily="2" charset="0"/>
                <a:ea typeface="Open Sans"/>
                <a:cs typeface="Poppins" panose="00000500000000000000" pitchFamily="2" charset="0"/>
                <a:sym typeface="Open Sans"/>
              </a:rPr>
              <a:t> </a:t>
            </a:r>
            <a:r>
              <a:rPr kumimoji="0" lang="en-US" sz="1800" b="0" i="0" u="none" strike="noStrike" kern="1200" cap="none" spc="0" normalizeH="0" baseline="0" noProof="0" dirty="0" err="1">
                <a:ln>
                  <a:noFill/>
                </a:ln>
                <a:solidFill>
                  <a:srgbClr val="221F1E"/>
                </a:solidFill>
                <a:effectLst/>
                <a:uLnTx/>
                <a:uFillTx/>
                <a:latin typeface="Poppins" panose="00000500000000000000" pitchFamily="2" charset="0"/>
                <a:ea typeface="Open Sans"/>
                <a:cs typeface="Poppins" panose="00000500000000000000" pitchFamily="2" charset="0"/>
                <a:sym typeface="Open Sans"/>
              </a:rPr>
              <a:t>cuidado</a:t>
            </a:r>
            <a:r>
              <a:rPr kumimoji="0" lang="en-US" sz="1800" b="0" i="0" u="none" strike="noStrike" kern="1200" cap="none" spc="0" normalizeH="0" baseline="0" noProof="0" dirty="0">
                <a:ln>
                  <a:noFill/>
                </a:ln>
                <a:solidFill>
                  <a:srgbClr val="221F1E"/>
                </a:solidFill>
                <a:effectLst/>
                <a:uLnTx/>
                <a:uFillTx/>
                <a:latin typeface="Poppins" panose="00000500000000000000" pitchFamily="2" charset="0"/>
                <a:ea typeface="Open Sans"/>
                <a:cs typeface="Poppins" panose="00000500000000000000" pitchFamily="2" charset="0"/>
                <a:sym typeface="Open Sans"/>
              </a:rPr>
              <a:t> de </a:t>
            </a:r>
            <a:r>
              <a:rPr kumimoji="0" lang="en-US" sz="1800" b="0" i="0" u="none" strike="noStrike" kern="1200" cap="none" spc="0" normalizeH="0" baseline="0" noProof="0" dirty="0" err="1">
                <a:ln>
                  <a:noFill/>
                </a:ln>
                <a:solidFill>
                  <a:srgbClr val="221F1E"/>
                </a:solidFill>
                <a:effectLst/>
                <a:uLnTx/>
                <a:uFillTx/>
                <a:latin typeface="Poppins" panose="00000500000000000000" pitchFamily="2" charset="0"/>
                <a:ea typeface="Open Sans"/>
                <a:cs typeface="Poppins" panose="00000500000000000000" pitchFamily="2" charset="0"/>
                <a:sym typeface="Open Sans"/>
              </a:rPr>
              <a:t>niños</a:t>
            </a:r>
            <a:r>
              <a:rPr kumimoji="0" lang="en-US" sz="1800" b="0" i="0" u="none" strike="noStrike" kern="1200" cap="none" spc="0" normalizeH="0" baseline="0" noProof="0" dirty="0">
                <a:ln>
                  <a:noFill/>
                </a:ln>
                <a:solidFill>
                  <a:srgbClr val="221F1E"/>
                </a:solidFill>
                <a:effectLst/>
                <a:uLnTx/>
                <a:uFillTx/>
                <a:latin typeface="Poppins" panose="00000500000000000000" pitchFamily="2" charset="0"/>
                <a:ea typeface="Open Sans"/>
                <a:cs typeface="Poppins" panose="00000500000000000000" pitchFamily="2" charset="0"/>
                <a:sym typeface="Open Sans"/>
              </a:rPr>
              <a:t>, </a:t>
            </a:r>
            <a:r>
              <a:rPr kumimoji="0" lang="en-US" sz="1800" b="0" i="0" u="none" strike="noStrike" kern="1200" cap="none" spc="0" normalizeH="0" baseline="0" noProof="0" dirty="0" err="1">
                <a:ln>
                  <a:noFill/>
                </a:ln>
                <a:solidFill>
                  <a:srgbClr val="221F1E"/>
                </a:solidFill>
                <a:effectLst/>
                <a:uLnTx/>
                <a:uFillTx/>
                <a:latin typeface="Poppins" panose="00000500000000000000" pitchFamily="2" charset="0"/>
                <a:ea typeface="Open Sans"/>
                <a:cs typeface="Poppins" panose="00000500000000000000" pitchFamily="2" charset="0"/>
                <a:sym typeface="Open Sans"/>
              </a:rPr>
              <a:t>niñas</a:t>
            </a:r>
            <a:r>
              <a:rPr kumimoji="0" lang="en-US" sz="1800" b="0" i="0" u="none" strike="noStrike" kern="1200" cap="none" spc="0" normalizeH="0" baseline="0" noProof="0" dirty="0">
                <a:ln>
                  <a:noFill/>
                </a:ln>
                <a:solidFill>
                  <a:srgbClr val="221F1E"/>
                </a:solidFill>
                <a:effectLst/>
                <a:uLnTx/>
                <a:uFillTx/>
                <a:latin typeface="Poppins" panose="00000500000000000000" pitchFamily="2" charset="0"/>
                <a:ea typeface="Open Sans"/>
                <a:cs typeface="Poppins" panose="00000500000000000000" pitchFamily="2" charset="0"/>
                <a:sym typeface="Open Sans"/>
              </a:rPr>
              <a:t> y </a:t>
            </a:r>
            <a:r>
              <a:rPr kumimoji="0" lang="en-US" sz="1800" b="0" i="0" u="none" strike="noStrike" kern="1200" cap="none" spc="0" normalizeH="0" baseline="0" noProof="0" dirty="0" err="1">
                <a:ln>
                  <a:noFill/>
                </a:ln>
                <a:solidFill>
                  <a:srgbClr val="221F1E"/>
                </a:solidFill>
                <a:effectLst/>
                <a:uLnTx/>
                <a:uFillTx/>
                <a:latin typeface="Poppins" panose="00000500000000000000" pitchFamily="2" charset="0"/>
                <a:ea typeface="Open Sans"/>
                <a:cs typeface="Poppins" panose="00000500000000000000" pitchFamily="2" charset="0"/>
                <a:sym typeface="Open Sans"/>
              </a:rPr>
              <a:t>adolecentes</a:t>
            </a:r>
            <a:r>
              <a:rPr kumimoji="0" lang="en-US" sz="1800" b="0" i="0" u="none" strike="noStrike" kern="1200" cap="none" spc="0" normalizeH="0" baseline="0" noProof="0" dirty="0">
                <a:ln>
                  <a:noFill/>
                </a:ln>
                <a:solidFill>
                  <a:srgbClr val="221F1E"/>
                </a:solidFill>
                <a:effectLst/>
                <a:uLnTx/>
                <a:uFillTx/>
                <a:latin typeface="Poppins" panose="00000500000000000000" pitchFamily="2" charset="0"/>
                <a:ea typeface="Open Sans"/>
                <a:cs typeface="Poppins" panose="00000500000000000000" pitchFamily="2" charset="0"/>
                <a:sym typeface="Open Sans"/>
              </a:rPr>
              <a:t> u </a:t>
            </a:r>
            <a:r>
              <a:rPr kumimoji="0" lang="en-US" sz="1800" b="0" i="0" u="none" strike="noStrike" kern="1200" cap="none" spc="0" normalizeH="0" baseline="0" noProof="0" dirty="0" err="1">
                <a:ln>
                  <a:noFill/>
                </a:ln>
                <a:solidFill>
                  <a:srgbClr val="221F1E"/>
                </a:solidFill>
                <a:effectLst/>
                <a:uLnTx/>
                <a:uFillTx/>
                <a:latin typeface="Poppins" panose="00000500000000000000" pitchFamily="2" charset="0"/>
                <a:ea typeface="Open Sans"/>
                <a:cs typeface="Poppins" panose="00000500000000000000" pitchFamily="2" charset="0"/>
                <a:sym typeface="Open Sans"/>
              </a:rPr>
              <a:t>otras</a:t>
            </a:r>
            <a:r>
              <a:rPr kumimoji="0" lang="en-US" sz="1800" b="0" i="0" u="none" strike="noStrike" kern="1200" cap="none" spc="0" normalizeH="0" baseline="0" noProof="0" dirty="0">
                <a:ln>
                  <a:noFill/>
                </a:ln>
                <a:solidFill>
                  <a:srgbClr val="221F1E"/>
                </a:solidFill>
                <a:effectLst/>
                <a:uLnTx/>
                <a:uFillTx/>
                <a:latin typeface="Poppins" panose="00000500000000000000" pitchFamily="2" charset="0"/>
                <a:ea typeface="Open Sans"/>
                <a:cs typeface="Poppins" panose="00000500000000000000" pitchFamily="2" charset="0"/>
                <a:sym typeface="Open Sans"/>
              </a:rPr>
              <a:t> personas que </a:t>
            </a:r>
            <a:r>
              <a:rPr kumimoji="0" lang="en-US" sz="1800" b="0" i="0" u="none" strike="noStrike" kern="1200" cap="none" spc="0" normalizeH="0" baseline="0" noProof="0" dirty="0" err="1">
                <a:ln>
                  <a:noFill/>
                </a:ln>
                <a:solidFill>
                  <a:srgbClr val="221F1E"/>
                </a:solidFill>
                <a:effectLst/>
                <a:uLnTx/>
                <a:uFillTx/>
                <a:latin typeface="Poppins" panose="00000500000000000000" pitchFamily="2" charset="0"/>
                <a:ea typeface="Open Sans"/>
                <a:cs typeface="Poppins" panose="00000500000000000000" pitchFamily="2" charset="0"/>
                <a:sym typeface="Open Sans"/>
              </a:rPr>
              <a:t>necesitan</a:t>
            </a:r>
            <a:r>
              <a:rPr kumimoji="0" lang="en-US" sz="1800" b="0" i="0" u="none" strike="noStrike" kern="1200" cap="none" spc="0" normalizeH="0" baseline="0" noProof="0" dirty="0">
                <a:ln>
                  <a:noFill/>
                </a:ln>
                <a:solidFill>
                  <a:srgbClr val="221F1E"/>
                </a:solidFill>
                <a:effectLst/>
                <a:uLnTx/>
                <a:uFillTx/>
                <a:latin typeface="Poppins" panose="00000500000000000000" pitchFamily="2" charset="0"/>
                <a:ea typeface="Open Sans"/>
                <a:cs typeface="Poppins" panose="00000500000000000000" pitchFamily="2" charset="0"/>
                <a:sym typeface="Open Sans"/>
              </a:rPr>
              <a:t> </a:t>
            </a:r>
            <a:r>
              <a:rPr kumimoji="0" lang="en-US" sz="1800" b="0" i="0" u="none" strike="noStrike" kern="1200" cap="none" spc="0" normalizeH="0" baseline="0" noProof="0" dirty="0" err="1">
                <a:ln>
                  <a:noFill/>
                </a:ln>
                <a:solidFill>
                  <a:srgbClr val="221F1E"/>
                </a:solidFill>
                <a:effectLst/>
                <a:uLnTx/>
                <a:uFillTx/>
                <a:latin typeface="Poppins" panose="00000500000000000000" pitchFamily="2" charset="0"/>
                <a:ea typeface="Open Sans"/>
                <a:cs typeface="Poppins" panose="00000500000000000000" pitchFamily="2" charset="0"/>
                <a:sym typeface="Open Sans"/>
              </a:rPr>
              <a:t>cuidados</a:t>
            </a:r>
            <a:r>
              <a:rPr kumimoji="0" lang="en-US" sz="1800" b="0" i="0" u="none" strike="noStrike" kern="1200" cap="none" spc="0" normalizeH="0" baseline="0" noProof="0" dirty="0">
                <a:ln>
                  <a:noFill/>
                </a:ln>
                <a:solidFill>
                  <a:srgbClr val="221F1E"/>
                </a:solidFill>
                <a:effectLst/>
                <a:uLnTx/>
                <a:uFillTx/>
                <a:latin typeface="Poppins" panose="00000500000000000000" pitchFamily="2" charset="0"/>
                <a:ea typeface="Open Sans"/>
                <a:cs typeface="Poppins" panose="00000500000000000000" pitchFamily="2" charset="0"/>
                <a:sym typeface="Open Sans"/>
              </a:rPr>
              <a:t> </a:t>
            </a:r>
            <a:r>
              <a:rPr kumimoji="0" lang="en-US" sz="1800" b="0" i="0" u="none" strike="noStrike" kern="1200" cap="none" spc="0" normalizeH="0" baseline="0" noProof="0" dirty="0" err="1">
                <a:ln>
                  <a:noFill/>
                </a:ln>
                <a:solidFill>
                  <a:srgbClr val="221F1E"/>
                </a:solidFill>
                <a:effectLst/>
                <a:uLnTx/>
                <a:uFillTx/>
                <a:latin typeface="Poppins" panose="00000500000000000000" pitchFamily="2" charset="0"/>
                <a:ea typeface="Open Sans"/>
                <a:cs typeface="Poppins" panose="00000500000000000000" pitchFamily="2" charset="0"/>
                <a:sym typeface="Open Sans"/>
              </a:rPr>
              <a:t>dentro</a:t>
            </a:r>
            <a:r>
              <a:rPr kumimoji="0" lang="en-US" sz="1800" b="0" i="0" u="none" strike="noStrike" kern="1200" cap="none" spc="0" normalizeH="0" baseline="0" noProof="0" dirty="0">
                <a:ln>
                  <a:noFill/>
                </a:ln>
                <a:solidFill>
                  <a:srgbClr val="221F1E"/>
                </a:solidFill>
                <a:effectLst/>
                <a:uLnTx/>
                <a:uFillTx/>
                <a:latin typeface="Poppins" panose="00000500000000000000" pitchFamily="2" charset="0"/>
                <a:ea typeface="Open Sans"/>
                <a:cs typeface="Poppins" panose="00000500000000000000" pitchFamily="2" charset="0"/>
                <a:sym typeface="Open Sans"/>
              </a:rPr>
              <a:t> de la familia. </a:t>
            </a:r>
          </a:p>
        </p:txBody>
      </p:sp>
      <p:sp>
        <p:nvSpPr>
          <p:cNvPr id="7" name="Título 1">
            <a:extLst>
              <a:ext uri="{FF2B5EF4-FFF2-40B4-BE49-F238E27FC236}">
                <a16:creationId xmlns:a16="http://schemas.microsoft.com/office/drawing/2014/main" id="{418D5610-41C5-919E-4509-54AAB23FAF6D}"/>
              </a:ext>
            </a:extLst>
          </p:cNvPr>
          <p:cNvSpPr txBox="1">
            <a:spLocks/>
          </p:cNvSpPr>
          <p:nvPr/>
        </p:nvSpPr>
        <p:spPr>
          <a:xfrm>
            <a:off x="0" y="252393"/>
            <a:ext cx="8058150" cy="1060918"/>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Montserrat SemiBold"/>
              <a:buNone/>
              <a:defRPr sz="4800" b="0" i="0" u="none" strike="noStrike" cap="none">
                <a:solidFill>
                  <a:schemeClr val="l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2pPr>
            <a:lvl3pPr marR="0" lvl="2"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3pPr>
            <a:lvl4pPr marR="0" lvl="3"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4pPr>
            <a:lvl5pPr marR="0" lvl="4"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5pPr>
            <a:lvl6pPr marR="0" lvl="5"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6pPr>
            <a:lvl7pPr marR="0" lvl="6"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7pPr>
            <a:lvl8pPr marR="0" lvl="7"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8pPr>
            <a:lvl9pPr marR="0" lvl="8"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9pPr>
          </a:lstStyle>
          <a:p>
            <a:pPr marL="0" marR="0" lvl="0" indent="0" algn="l" defTabSz="914400" rtl="0" eaLnBrk="1" fontAlgn="auto" latinLnBrk="0" hangingPunct="1">
              <a:lnSpc>
                <a:spcPct val="100000"/>
              </a:lnSpc>
              <a:spcBef>
                <a:spcPts val="0"/>
              </a:spcBef>
              <a:spcAft>
                <a:spcPts val="0"/>
              </a:spcAft>
              <a:buClr>
                <a:srgbClr val="000300"/>
              </a:buClr>
              <a:buSzPts val="3600"/>
              <a:buFont typeface="Montserrat SemiBold"/>
              <a:buNone/>
              <a:tabLst/>
              <a:defRPr/>
            </a:pPr>
            <a:r>
              <a:rPr kumimoji="0" lang="en-US" sz="2800" b="0" i="0" u="none" strike="noStrike" kern="1200" cap="none" spc="0" normalizeH="0" baseline="0" noProof="0" dirty="0">
                <a:ln>
                  <a:noFill/>
                </a:ln>
                <a:solidFill>
                  <a:srgbClr val="FFFFFF"/>
                </a:solidFill>
                <a:effectLst/>
                <a:uLnTx/>
                <a:uFillTx/>
                <a:latin typeface="Montserrat SemiBold"/>
                <a:sym typeface="Open Sans Bold"/>
              </a:rPr>
              <a:t>Principio de </a:t>
            </a:r>
            <a:r>
              <a:rPr kumimoji="0" lang="en-US" sz="2800" b="0" i="0" u="none" strike="noStrike" kern="1200" cap="none" spc="0" normalizeH="0" baseline="0" noProof="0" dirty="0" err="1">
                <a:ln>
                  <a:noFill/>
                </a:ln>
                <a:solidFill>
                  <a:srgbClr val="FFFFFF"/>
                </a:solidFill>
                <a:effectLst/>
                <a:uLnTx/>
                <a:uFillTx/>
                <a:latin typeface="Montserrat SemiBold"/>
                <a:sym typeface="Open Sans Bold"/>
              </a:rPr>
              <a:t>Perspectiva</a:t>
            </a:r>
            <a:r>
              <a:rPr kumimoji="0" lang="en-US" sz="2800" b="0" i="0" u="none" strike="noStrike" kern="1200" cap="none" spc="0" normalizeH="0" baseline="0" noProof="0" dirty="0">
                <a:ln>
                  <a:noFill/>
                </a:ln>
                <a:solidFill>
                  <a:srgbClr val="FFFFFF"/>
                </a:solidFill>
                <a:effectLst/>
                <a:uLnTx/>
                <a:uFillTx/>
                <a:latin typeface="Montserrat SemiBold"/>
                <a:sym typeface="Open Sans Bold"/>
              </a:rPr>
              <a:t> de </a:t>
            </a:r>
            <a:r>
              <a:rPr kumimoji="0" lang="en-US" sz="2800" b="0" i="0" u="none" strike="noStrike" kern="1200" cap="none" spc="0" normalizeH="0" baseline="0" noProof="0" dirty="0" err="1">
                <a:ln>
                  <a:noFill/>
                </a:ln>
                <a:solidFill>
                  <a:srgbClr val="FFFFFF"/>
                </a:solidFill>
                <a:effectLst/>
                <a:uLnTx/>
                <a:uFillTx/>
                <a:latin typeface="Montserrat SemiBold"/>
                <a:sym typeface="Open Sans Bold"/>
              </a:rPr>
              <a:t>Género</a:t>
            </a:r>
            <a:endParaRPr kumimoji="0" lang="en-US" sz="2800" b="0" i="0" u="none" strike="noStrike" kern="1200" cap="none" spc="0" normalizeH="0" baseline="0" noProof="0" dirty="0">
              <a:ln>
                <a:noFill/>
              </a:ln>
              <a:solidFill>
                <a:srgbClr val="FFFFFF"/>
              </a:solidFill>
              <a:effectLst/>
              <a:uLnTx/>
              <a:uFillTx/>
              <a:latin typeface="Montserrat SemiBold"/>
              <a:sym typeface="Open Sans Bold"/>
            </a:endParaRPr>
          </a:p>
        </p:txBody>
      </p:sp>
      <p:pic>
        <p:nvPicPr>
          <p:cNvPr id="45058" name="Picture 2" descr="Concepto de símbolo colorido de igualdad de derechos">
            <a:extLst>
              <a:ext uri="{FF2B5EF4-FFF2-40B4-BE49-F238E27FC236}">
                <a16:creationId xmlns:a16="http://schemas.microsoft.com/office/drawing/2014/main" id="{05AA2B1C-728A-5167-3EAC-735ABACA6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075" y="1816894"/>
            <a:ext cx="3224212" cy="322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977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2BFF7F05-EA4E-810F-255F-F49206345126}"/>
              </a:ext>
            </a:extLst>
          </p:cNvPr>
          <p:cNvSpPr>
            <a:spLocks noGrp="1"/>
          </p:cNvSpPr>
          <p:nvPr>
            <p:ph type="title"/>
          </p:nvPr>
        </p:nvSpPr>
        <p:spPr>
          <a:xfrm>
            <a:off x="3937503" y="211494"/>
            <a:ext cx="7904322" cy="1746224"/>
          </a:xfrm>
        </p:spPr>
        <p:txBody>
          <a:bodyPr/>
          <a:lstStyle/>
          <a:p>
            <a:r>
              <a:rPr lang="es-CL" sz="4400"/>
              <a:t>Plazos de investigación</a:t>
            </a:r>
          </a:p>
        </p:txBody>
      </p:sp>
      <p:sp>
        <p:nvSpPr>
          <p:cNvPr id="6" name="Google Shape;588;p55">
            <a:extLst>
              <a:ext uri="{FF2B5EF4-FFF2-40B4-BE49-F238E27FC236}">
                <a16:creationId xmlns:a16="http://schemas.microsoft.com/office/drawing/2014/main" id="{573434F4-CCE6-D006-48D4-CA1CD8FE8563}"/>
              </a:ext>
            </a:extLst>
          </p:cNvPr>
          <p:cNvSpPr/>
          <p:nvPr/>
        </p:nvSpPr>
        <p:spPr>
          <a:xfrm>
            <a:off x="216992" y="211494"/>
            <a:ext cx="1691640" cy="3438395"/>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7" name="TextBox 2">
            <a:extLst>
              <a:ext uri="{FF2B5EF4-FFF2-40B4-BE49-F238E27FC236}">
                <a16:creationId xmlns:a16="http://schemas.microsoft.com/office/drawing/2014/main" id="{3919A742-DA34-D484-665E-91076530B85A}"/>
              </a:ext>
            </a:extLst>
          </p:cNvPr>
          <p:cNvSpPr txBox="1"/>
          <p:nvPr/>
        </p:nvSpPr>
        <p:spPr>
          <a:xfrm>
            <a:off x="4139381" y="2550412"/>
            <a:ext cx="7556433" cy="3262432"/>
          </a:xfrm>
          <a:prstGeom prst="rect">
            <a:avLst/>
          </a:prstGeom>
        </p:spPr>
        <p:txBody>
          <a:bodyPr wrap="square" lIns="0" tIns="0" rIns="0" bIns="0" rtlCol="0" anchor="t">
            <a:spAutoFit/>
          </a:bodyPr>
          <a:lstStyle/>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Bold"/>
              </a:rPr>
              <a:t>Se dispone de 30 días </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partir</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de la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presentación</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de la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denuncia</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o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desde</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la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fecha</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en</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que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el</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empleador</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la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envíe</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 la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Dirección</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del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Trabajo</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En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caso</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de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derivación</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la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Dirección</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del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Trabajo</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deberá</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emitir</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un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certificado</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de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recepción</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para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el</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cómputo</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del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plazo</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300"/>
              </a:solidFill>
              <a:effectLst/>
              <a:uLnTx/>
              <a:uFillTx/>
              <a:latin typeface="Arial"/>
              <a:ea typeface="+mn-lt"/>
              <a:cs typeface="Arial"/>
              <a:sym typeface="Open Sans"/>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El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empleador</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dentro</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de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Bold"/>
              </a:rPr>
              <a:t>los</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Bold"/>
              </a:rPr>
              <a:t> 2 días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siguientes</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 la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finalización</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de la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investigación</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interna,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enviará</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el</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informe</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y sus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conclusiones</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de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manera</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electrónica</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 la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Dirección</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del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Trabajo</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300"/>
              </a:solidFill>
              <a:effectLst/>
              <a:uLnTx/>
              <a:uFillTx/>
              <a:latin typeface="Arial"/>
              <a:ea typeface="+mn-lt"/>
              <a:cs typeface="Arial"/>
              <a:sym typeface="Open Sans"/>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La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Dirección</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del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Trabajo</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contará</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con un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plazo</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de </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Bold"/>
              </a:rPr>
              <a:t>30 días</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para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emitir</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su</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pronunciamiento,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el</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cual</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será</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comunicado</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al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empleador</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así</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como</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a la persona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afectada</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la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denunciante</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 y la </a:t>
            </a:r>
            <a:r>
              <a:rPr kumimoji="0" lang="en-US" sz="1600" b="0" i="0" u="none" strike="noStrike" kern="1200" cap="none" spc="0" normalizeH="0" baseline="0" noProof="0" dirty="0" err="1">
                <a:ln>
                  <a:noFill/>
                </a:ln>
                <a:solidFill>
                  <a:srgbClr val="100F0D"/>
                </a:solidFill>
                <a:effectLst/>
                <a:uLnTx/>
                <a:uFillTx/>
                <a:latin typeface="Poppins"/>
                <a:ea typeface="+mn-lt"/>
                <a:cs typeface="Poppins"/>
                <a:sym typeface="Open Sans"/>
              </a:rPr>
              <a:t>denunciada</a:t>
            </a:r>
            <a:r>
              <a:rPr kumimoji="0" lang="en-US" sz="1600" b="0" i="0" u="none" strike="noStrike" kern="1200" cap="none" spc="0" normalizeH="0" baseline="0" noProof="0" dirty="0">
                <a:ln>
                  <a:noFill/>
                </a:ln>
                <a:solidFill>
                  <a:srgbClr val="100F0D"/>
                </a:solidFill>
                <a:effectLst/>
                <a:uLnTx/>
                <a:uFillTx/>
                <a:latin typeface="Poppins"/>
                <a:ea typeface="+mn-lt"/>
                <a:cs typeface="Poppins"/>
                <a:sym typeface="Open Sans"/>
              </a:rPr>
              <a:t>.</a:t>
            </a:r>
            <a:endParaRPr kumimoji="0" lang="en-US" sz="1800" b="0" i="0" u="none" strike="noStrike" kern="1200" cap="none" spc="0" normalizeH="0" baseline="0" noProof="0" dirty="0">
              <a:ln>
                <a:noFill/>
              </a:ln>
              <a:solidFill>
                <a:srgbClr val="000300"/>
              </a:solidFill>
              <a:effectLst/>
              <a:uLnTx/>
              <a:uFillTx/>
              <a:latin typeface="Arial"/>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00F0D"/>
              </a:solidFill>
              <a:effectLst/>
              <a:uLnTx/>
              <a:uFillTx/>
              <a:latin typeface="Poppins" panose="00000500000000000000" pitchFamily="2" charset="0"/>
              <a:ea typeface="Open Sans"/>
              <a:cs typeface="Poppins" panose="00000500000000000000" pitchFamily="2" charset="0"/>
            </a:endParaRPr>
          </a:p>
        </p:txBody>
      </p:sp>
      <p:sp>
        <p:nvSpPr>
          <p:cNvPr id="9" name="Freeform 5">
            <a:extLst>
              <a:ext uri="{FF2B5EF4-FFF2-40B4-BE49-F238E27FC236}">
                <a16:creationId xmlns:a16="http://schemas.microsoft.com/office/drawing/2014/main" id="{1CE911BA-44A8-263A-099E-8718875B4D3B}"/>
              </a:ext>
            </a:extLst>
          </p:cNvPr>
          <p:cNvSpPr/>
          <p:nvPr/>
        </p:nvSpPr>
        <p:spPr>
          <a:xfrm>
            <a:off x="746760" y="5414658"/>
            <a:ext cx="1998982" cy="862029"/>
          </a:xfrm>
          <a:custGeom>
            <a:avLst/>
            <a:gdLst/>
            <a:ahLst/>
            <a:cxnLst/>
            <a:rect l="l" t="t" r="r" b="b"/>
            <a:pathLst>
              <a:path w="2706611" h="1175065">
                <a:moveTo>
                  <a:pt x="0" y="0"/>
                </a:moveTo>
                <a:lnTo>
                  <a:pt x="2706611" y="0"/>
                </a:lnTo>
                <a:lnTo>
                  <a:pt x="2706611" y="1175066"/>
                </a:lnTo>
                <a:lnTo>
                  <a:pt x="0" y="1175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000300"/>
              </a:solidFill>
              <a:effectLst/>
              <a:uLnTx/>
              <a:uFillTx/>
              <a:latin typeface="Arial"/>
              <a:ea typeface="+mn-ea"/>
              <a:cs typeface="+mn-cs"/>
            </a:endParaRPr>
          </a:p>
        </p:txBody>
      </p:sp>
      <p:pic>
        <p:nvPicPr>
          <p:cNvPr id="19460" name="Picture 4" descr="Mujer bonita joven sosteniendo el reloj mirando al lado desde atrás aislado en la pared blanca">
            <a:extLst>
              <a:ext uri="{FF2B5EF4-FFF2-40B4-BE49-F238E27FC236}">
                <a16:creationId xmlns:a16="http://schemas.microsoft.com/office/drawing/2014/main" id="{FC407390-CD88-3A41-7DE4-0975A77FA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92" y="2458972"/>
            <a:ext cx="3645823" cy="272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826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588;p55">
            <a:extLst>
              <a:ext uri="{FF2B5EF4-FFF2-40B4-BE49-F238E27FC236}">
                <a16:creationId xmlns:a16="http://schemas.microsoft.com/office/drawing/2014/main" id="{14941B79-5091-AD4C-0C15-105AD2CB4808}"/>
              </a:ext>
            </a:extLst>
          </p:cNvPr>
          <p:cNvSpPr/>
          <p:nvPr/>
        </p:nvSpPr>
        <p:spPr>
          <a:xfrm>
            <a:off x="0" y="1487401"/>
            <a:ext cx="3206021" cy="5156619"/>
          </a:xfrm>
          <a:prstGeom prst="rect">
            <a:avLst/>
          </a:prstGeom>
          <a:solidFill>
            <a:srgbClr val="495A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2" name="Título 1">
            <a:extLst>
              <a:ext uri="{FF2B5EF4-FFF2-40B4-BE49-F238E27FC236}">
                <a16:creationId xmlns:a16="http://schemas.microsoft.com/office/drawing/2014/main" id="{91701A47-4153-6650-403A-4077AE38DC62}"/>
              </a:ext>
            </a:extLst>
          </p:cNvPr>
          <p:cNvSpPr>
            <a:spLocks noGrp="1"/>
          </p:cNvSpPr>
          <p:nvPr>
            <p:ph type="title"/>
          </p:nvPr>
        </p:nvSpPr>
        <p:spPr>
          <a:xfrm>
            <a:off x="3988290" y="536201"/>
            <a:ext cx="7651961" cy="951200"/>
          </a:xfrm>
        </p:spPr>
        <p:txBody>
          <a:bodyPr/>
          <a:lstStyle/>
          <a:p>
            <a:r>
              <a:rPr lang="es-CL" dirty="0"/>
              <a:t>Medidas de mitigación</a:t>
            </a:r>
          </a:p>
        </p:txBody>
      </p:sp>
      <p:sp>
        <p:nvSpPr>
          <p:cNvPr id="5" name="TextBox 2">
            <a:extLst>
              <a:ext uri="{FF2B5EF4-FFF2-40B4-BE49-F238E27FC236}">
                <a16:creationId xmlns:a16="http://schemas.microsoft.com/office/drawing/2014/main" id="{A59A1171-DA0F-84A5-2A2F-8810A58BB9B5}"/>
              </a:ext>
            </a:extLst>
          </p:cNvPr>
          <p:cNvSpPr txBox="1"/>
          <p:nvPr/>
        </p:nvSpPr>
        <p:spPr>
          <a:xfrm>
            <a:off x="4753715" y="2065749"/>
            <a:ext cx="6121113" cy="2884572"/>
          </a:xfrm>
          <a:prstGeom prst="rect">
            <a:avLst/>
          </a:prstGeom>
        </p:spPr>
        <p:txBody>
          <a:bodyPr wrap="square" lIns="0" tIns="0" rIns="0" bIns="0" rtlCol="0" anchor="t">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Políticas</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y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procedimientos</a:t>
            </a:r>
            <a:endPar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endParaRP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Capacitaciones</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y plan de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difusión</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de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información</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Liderazgo</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comprometido</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Investigación</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confidencial</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imparcial</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y con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perspectiva</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de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género</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descrita</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en</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el</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respectivo</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procedimiento</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Determinación</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clara</a:t>
            </a:r>
            <a:r>
              <a:rPr kumimoji="0" lang="en-US" sz="1600" b="1" i="0" u="none" strike="noStrike" kern="1200" cap="none" spc="0" normalizeH="0" baseline="0" noProof="0" dirty="0">
                <a:ln>
                  <a:noFill/>
                </a:ln>
                <a:solidFill>
                  <a:srgbClr val="221F1E"/>
                </a:solidFill>
                <a:effectLst/>
                <a:uLnTx/>
                <a:uFillTx/>
                <a:latin typeface="Open Sans"/>
                <a:ea typeface="Open Sans"/>
                <a:cs typeface="Open Sans"/>
                <a:sym typeface="Open Sans"/>
              </a:rPr>
              <a:t> de las </a:t>
            </a:r>
            <a:r>
              <a:rPr kumimoji="0" lang="en-US" sz="1600" b="1" i="0" u="none" strike="noStrike" kern="1200" cap="none" spc="0" normalizeH="0" baseline="0" noProof="0" dirty="0" err="1">
                <a:ln>
                  <a:noFill/>
                </a:ln>
                <a:solidFill>
                  <a:srgbClr val="221F1E"/>
                </a:solidFill>
                <a:effectLst/>
                <a:uLnTx/>
                <a:uFillTx/>
                <a:latin typeface="Open Sans"/>
                <a:ea typeface="Open Sans"/>
                <a:cs typeface="Open Sans"/>
                <a:sym typeface="Open Sans"/>
              </a:rPr>
              <a:t>sanciones</a:t>
            </a:r>
            <a:endParaRPr kumimoji="0" lang="en-US" sz="2975" b="0" i="0" u="none" strike="noStrike" kern="1200" cap="none" spc="0" normalizeH="0" baseline="0" noProof="0" dirty="0">
              <a:ln>
                <a:noFill/>
              </a:ln>
              <a:solidFill>
                <a:srgbClr val="221F1E"/>
              </a:solidFill>
              <a:effectLst/>
              <a:uLnTx/>
              <a:uFillTx/>
              <a:latin typeface="Open Sans"/>
              <a:ea typeface="Open Sans"/>
              <a:cs typeface="Open Sans"/>
              <a:sym typeface="Open Sans"/>
            </a:endParaRPr>
          </a:p>
        </p:txBody>
      </p:sp>
      <p:pic>
        <p:nvPicPr>
          <p:cNvPr id="2050" name="Picture 2" descr="Lectura de documento comercial">
            <a:extLst>
              <a:ext uri="{FF2B5EF4-FFF2-40B4-BE49-F238E27FC236}">
                <a16:creationId xmlns:a16="http://schemas.microsoft.com/office/drawing/2014/main" id="{8257EE87-3888-83EA-9D05-A417895AC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80" y="1796719"/>
            <a:ext cx="3030154" cy="4537982"/>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D19D316D-6011-D7E3-D76E-2ABD41E07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1932" y="5528669"/>
            <a:ext cx="2443688" cy="1060918"/>
          </a:xfrm>
          <a:prstGeom prst="rect">
            <a:avLst/>
          </a:prstGeom>
        </p:spPr>
      </p:pic>
    </p:spTree>
    <p:extLst>
      <p:ext uri="{BB962C8B-B14F-4D97-AF65-F5344CB8AC3E}">
        <p14:creationId xmlns:p14="http://schemas.microsoft.com/office/powerpoint/2010/main" val="3847896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2BFF7F05-EA4E-810F-255F-F49206345126}"/>
              </a:ext>
            </a:extLst>
          </p:cNvPr>
          <p:cNvSpPr>
            <a:spLocks noGrp="1"/>
          </p:cNvSpPr>
          <p:nvPr>
            <p:ph type="title"/>
          </p:nvPr>
        </p:nvSpPr>
        <p:spPr>
          <a:xfrm>
            <a:off x="3937503" y="279471"/>
            <a:ext cx="7904322" cy="1463604"/>
          </a:xfrm>
        </p:spPr>
        <p:txBody>
          <a:bodyPr/>
          <a:lstStyle/>
          <a:p>
            <a:r>
              <a:rPr lang="es-CL" sz="4400"/>
              <a:t>Medidas correctivas</a:t>
            </a:r>
          </a:p>
        </p:txBody>
      </p:sp>
      <p:sp>
        <p:nvSpPr>
          <p:cNvPr id="6" name="Google Shape;588;p55">
            <a:extLst>
              <a:ext uri="{FF2B5EF4-FFF2-40B4-BE49-F238E27FC236}">
                <a16:creationId xmlns:a16="http://schemas.microsoft.com/office/drawing/2014/main" id="{573434F4-CCE6-D006-48D4-CA1CD8FE8563}"/>
              </a:ext>
            </a:extLst>
          </p:cNvPr>
          <p:cNvSpPr/>
          <p:nvPr/>
        </p:nvSpPr>
        <p:spPr>
          <a:xfrm>
            <a:off x="23668" y="279471"/>
            <a:ext cx="1691640" cy="3438395"/>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7" name="TextBox 2">
            <a:extLst>
              <a:ext uri="{FF2B5EF4-FFF2-40B4-BE49-F238E27FC236}">
                <a16:creationId xmlns:a16="http://schemas.microsoft.com/office/drawing/2014/main" id="{3919A742-DA34-D484-665E-91076530B85A}"/>
              </a:ext>
            </a:extLst>
          </p:cNvPr>
          <p:cNvSpPr txBox="1"/>
          <p:nvPr/>
        </p:nvSpPr>
        <p:spPr>
          <a:xfrm>
            <a:off x="3937503" y="2287384"/>
            <a:ext cx="7904321" cy="3284745"/>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00F0D"/>
                </a:solidFill>
                <a:effectLst/>
                <a:uLnTx/>
                <a:uFillTx/>
                <a:latin typeface="Poppins"/>
                <a:ea typeface="+mn-lt"/>
                <a:cs typeface="Poppins"/>
                <a:sym typeface="Open Sans"/>
              </a:rPr>
              <a:t>Las </a:t>
            </a:r>
            <a:r>
              <a:rPr kumimoji="0" lang="en-US" sz="1800" b="0" i="0" u="none" strike="noStrike" kern="1200" cap="none" spc="0" normalizeH="0" baseline="0" noProof="0" err="1">
                <a:ln>
                  <a:noFill/>
                </a:ln>
                <a:solidFill>
                  <a:srgbClr val="100F0D"/>
                </a:solidFill>
                <a:effectLst/>
                <a:uLnTx/>
                <a:uFillTx/>
                <a:latin typeface="Poppins"/>
                <a:ea typeface="+mn-lt"/>
                <a:cs typeface="Poppins"/>
                <a:sym typeface="Open Sans"/>
              </a:rPr>
              <a:t>medidas</a:t>
            </a:r>
            <a:r>
              <a:rPr kumimoji="0" lang="en-US" sz="1800" b="0" i="0" u="none" strike="noStrike" kern="1200" cap="none" spc="0" normalizeH="0" baseline="0" noProof="0">
                <a:ln>
                  <a:noFill/>
                </a:ln>
                <a:solidFill>
                  <a:srgbClr val="100F0D"/>
                </a:solidFill>
                <a:effectLst/>
                <a:uLnTx/>
                <a:uFillTx/>
                <a:latin typeface="Poppins"/>
                <a:ea typeface="+mn-lt"/>
                <a:cs typeface="Poppins"/>
                <a:sym typeface="Open Sans"/>
              </a:rPr>
              <a:t> </a:t>
            </a:r>
            <a:r>
              <a:rPr kumimoji="0" lang="en-US" sz="1800" b="0" i="0" u="none" strike="noStrike" kern="1200" cap="none" spc="0" normalizeH="0" baseline="0" noProof="0" err="1">
                <a:ln>
                  <a:noFill/>
                </a:ln>
                <a:solidFill>
                  <a:srgbClr val="100F0D"/>
                </a:solidFill>
                <a:effectLst/>
                <a:uLnTx/>
                <a:uFillTx/>
                <a:latin typeface="Poppins"/>
                <a:ea typeface="+mn-lt"/>
                <a:cs typeface="Poppins"/>
                <a:sym typeface="Open Sans"/>
              </a:rPr>
              <a:t>correctivas</a:t>
            </a:r>
            <a:r>
              <a:rPr kumimoji="0" lang="en-US" sz="1800" b="0" i="0" u="none" strike="noStrike" kern="1200" cap="none" spc="0" normalizeH="0" baseline="0" noProof="0">
                <a:ln>
                  <a:noFill/>
                </a:ln>
                <a:solidFill>
                  <a:srgbClr val="100F0D"/>
                </a:solidFill>
                <a:effectLst/>
                <a:uLnTx/>
                <a:uFillTx/>
                <a:latin typeface="Poppins"/>
                <a:ea typeface="+mn-lt"/>
                <a:cs typeface="Poppins"/>
                <a:sym typeface="Open Sans"/>
              </a:rPr>
              <a:t> que implemente el empleador buscarán prevenir y controlar los riesgos identificados en los hechos que dieron origen a la denuncia, garantizando que no se repitan. Se evaluará la eficacia de estas medidas y las mejoras que se puedan incorporar al protocolo de prevención del acoso sexual, laboral y violencia en el trabajo. Esto incluirá acciones como reforzar la información y la capacitación en el lugar de trabajo, así como reiterar la disponibilidad de los canales de denuncia, entre otros.</a:t>
            </a:r>
            <a:endParaRPr kumimoji="0" lang="es-ES" sz="1800" b="0" i="0" u="none" strike="noStrike" kern="1200" cap="none" spc="0" normalizeH="0" baseline="0" noProof="0">
              <a:ln>
                <a:noFill/>
              </a:ln>
              <a:solidFill>
                <a:srgbClr val="000300"/>
              </a:solidFill>
              <a:effectLst/>
              <a:uLnTx/>
              <a:uFillTx/>
              <a:latin typeface="Arial"/>
              <a:ea typeface="+mn-ea"/>
              <a:cs typeface="+mn-cs"/>
            </a:endParaRPr>
          </a:p>
        </p:txBody>
      </p:sp>
      <p:sp>
        <p:nvSpPr>
          <p:cNvPr id="9" name="Freeform 5">
            <a:extLst>
              <a:ext uri="{FF2B5EF4-FFF2-40B4-BE49-F238E27FC236}">
                <a16:creationId xmlns:a16="http://schemas.microsoft.com/office/drawing/2014/main" id="{1CE911BA-44A8-263A-099E-8718875B4D3B}"/>
              </a:ext>
            </a:extLst>
          </p:cNvPr>
          <p:cNvSpPr/>
          <p:nvPr/>
        </p:nvSpPr>
        <p:spPr>
          <a:xfrm>
            <a:off x="746760" y="5414658"/>
            <a:ext cx="1998982" cy="862029"/>
          </a:xfrm>
          <a:custGeom>
            <a:avLst/>
            <a:gdLst/>
            <a:ahLst/>
            <a:cxnLst/>
            <a:rect l="l" t="t" r="r" b="b"/>
            <a:pathLst>
              <a:path w="2706611" h="1175065">
                <a:moveTo>
                  <a:pt x="0" y="0"/>
                </a:moveTo>
                <a:lnTo>
                  <a:pt x="2706611" y="0"/>
                </a:lnTo>
                <a:lnTo>
                  <a:pt x="2706611" y="1175066"/>
                </a:lnTo>
                <a:lnTo>
                  <a:pt x="0" y="1175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000300"/>
              </a:solidFill>
              <a:effectLst/>
              <a:uLnTx/>
              <a:uFillTx/>
              <a:latin typeface="Arial"/>
              <a:ea typeface="+mn-ea"/>
              <a:cs typeface="+mn-cs"/>
            </a:endParaRPr>
          </a:p>
        </p:txBody>
      </p:sp>
      <p:pic>
        <p:nvPicPr>
          <p:cNvPr id="21506" name="Picture 2" descr="Grupo de ejecutivos de negocios que discuten sobre la tableta digital en t">
            <a:extLst>
              <a:ext uri="{FF2B5EF4-FFF2-40B4-BE49-F238E27FC236}">
                <a16:creationId xmlns:a16="http://schemas.microsoft.com/office/drawing/2014/main" id="{5590F6D0-BF26-158D-DFEF-6933D2E44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7385"/>
            <a:ext cx="3636307" cy="242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656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2BFF7F05-EA4E-810F-255F-F49206345126}"/>
              </a:ext>
            </a:extLst>
          </p:cNvPr>
          <p:cNvSpPr>
            <a:spLocks noGrp="1"/>
          </p:cNvSpPr>
          <p:nvPr>
            <p:ph type="title"/>
          </p:nvPr>
        </p:nvSpPr>
        <p:spPr>
          <a:xfrm>
            <a:off x="3937503" y="211494"/>
            <a:ext cx="7904322" cy="1388706"/>
          </a:xfrm>
        </p:spPr>
        <p:txBody>
          <a:bodyPr/>
          <a:lstStyle/>
          <a:p>
            <a:r>
              <a:rPr lang="es-CL" sz="4400"/>
              <a:t>Sanciones</a:t>
            </a:r>
          </a:p>
        </p:txBody>
      </p:sp>
      <p:sp>
        <p:nvSpPr>
          <p:cNvPr id="6" name="Google Shape;588;p55">
            <a:extLst>
              <a:ext uri="{FF2B5EF4-FFF2-40B4-BE49-F238E27FC236}">
                <a16:creationId xmlns:a16="http://schemas.microsoft.com/office/drawing/2014/main" id="{573434F4-CCE6-D006-48D4-CA1CD8FE8563}"/>
              </a:ext>
            </a:extLst>
          </p:cNvPr>
          <p:cNvSpPr/>
          <p:nvPr/>
        </p:nvSpPr>
        <p:spPr>
          <a:xfrm>
            <a:off x="216992" y="211494"/>
            <a:ext cx="1691640" cy="3438395"/>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7" name="TextBox 2">
            <a:extLst>
              <a:ext uri="{FF2B5EF4-FFF2-40B4-BE49-F238E27FC236}">
                <a16:creationId xmlns:a16="http://schemas.microsoft.com/office/drawing/2014/main" id="{3919A742-DA34-D484-665E-91076530B85A}"/>
              </a:ext>
            </a:extLst>
          </p:cNvPr>
          <p:cNvSpPr txBox="1"/>
          <p:nvPr/>
        </p:nvSpPr>
        <p:spPr>
          <a:xfrm>
            <a:off x="3937504" y="1807168"/>
            <a:ext cx="7904322" cy="4223785"/>
          </a:xfrm>
          <a:prstGeom prst="rect">
            <a:avLst/>
          </a:prstGeom>
        </p:spPr>
        <p:txBody>
          <a:bodyPr wrap="square" lIns="0" tIns="0" rIns="0" bIns="0" rtlCol="0" anchor="t">
            <a:spAutoFit/>
          </a:bodyPr>
          <a:lstStyle/>
          <a:p>
            <a:pPr marL="342900" marR="0" lvl="0"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Una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vez</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que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el</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empleador</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reciba</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el</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pronunciamiento de la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Dirección</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del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Trabajo</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deberá</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implementar</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las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medidas</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o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sanciones</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correspondientes</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en</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un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plazo</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de 15 días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corridos</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informando</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tanto a la persona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denunciante</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como</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a la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denunciada</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a:t>
            </a:r>
          </a:p>
          <a:p>
            <a:pPr marL="342900" marR="0" lvl="0"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Si la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Dirección</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del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Trabajo</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indica que la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falta</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es grave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puede</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solicitar</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la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desvinculación</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inmediata</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 del </a:t>
            </a:r>
            <a:r>
              <a:rPr kumimoji="0" lang="en-US" sz="2000" b="0" i="0" u="none" strike="noStrike" kern="1200" cap="none" spc="0" normalizeH="0" baseline="0" noProof="0" dirty="0" err="1">
                <a:ln>
                  <a:noFill/>
                </a:ln>
                <a:solidFill>
                  <a:srgbClr val="100F0D"/>
                </a:solidFill>
                <a:effectLst/>
                <a:uLnTx/>
                <a:uFillTx/>
                <a:latin typeface="Poppins"/>
                <a:ea typeface="+mn-lt"/>
                <a:cs typeface="Poppins"/>
                <a:sym typeface="Open Sans"/>
              </a:rPr>
              <a:t>trabajador</a:t>
            </a:r>
            <a:r>
              <a:rPr kumimoji="0" lang="en-US" sz="2000" b="0" i="0" u="none" strike="noStrike" kern="1200" cap="none" spc="0" normalizeH="0" baseline="0" noProof="0" dirty="0">
                <a:ln>
                  <a:noFill/>
                </a:ln>
                <a:solidFill>
                  <a:srgbClr val="100F0D"/>
                </a:solidFill>
                <a:effectLst/>
                <a:uLnTx/>
                <a:uFillTx/>
                <a:latin typeface="Poppins"/>
                <a:ea typeface="+mn-lt"/>
                <a:cs typeface="Poppins"/>
                <a:sym typeface="Open Sans"/>
              </a:rPr>
              <a:t>.</a:t>
            </a:r>
            <a:endParaRPr kumimoji="0" lang="es-ES" sz="1800" b="0" i="0" u="none" strike="noStrike" kern="1200" cap="none" spc="0" normalizeH="0" baseline="0" noProof="0" dirty="0">
              <a:ln>
                <a:noFill/>
              </a:ln>
              <a:solidFill>
                <a:srgbClr val="000300"/>
              </a:solidFill>
              <a:effectLst/>
              <a:uLnTx/>
              <a:uFillTx/>
              <a:latin typeface="Arial"/>
              <a:ea typeface="+mn-ea"/>
              <a:cs typeface="+mn-cs"/>
            </a:endParaRPr>
          </a:p>
        </p:txBody>
      </p:sp>
      <p:sp>
        <p:nvSpPr>
          <p:cNvPr id="9" name="Freeform 5">
            <a:extLst>
              <a:ext uri="{FF2B5EF4-FFF2-40B4-BE49-F238E27FC236}">
                <a16:creationId xmlns:a16="http://schemas.microsoft.com/office/drawing/2014/main" id="{1CE911BA-44A8-263A-099E-8718875B4D3B}"/>
              </a:ext>
            </a:extLst>
          </p:cNvPr>
          <p:cNvSpPr/>
          <p:nvPr/>
        </p:nvSpPr>
        <p:spPr>
          <a:xfrm>
            <a:off x="746760" y="5414658"/>
            <a:ext cx="1998982" cy="862029"/>
          </a:xfrm>
          <a:custGeom>
            <a:avLst/>
            <a:gdLst/>
            <a:ahLst/>
            <a:cxnLst/>
            <a:rect l="l" t="t" r="r" b="b"/>
            <a:pathLst>
              <a:path w="2706611" h="1175065">
                <a:moveTo>
                  <a:pt x="0" y="0"/>
                </a:moveTo>
                <a:lnTo>
                  <a:pt x="2706611" y="0"/>
                </a:lnTo>
                <a:lnTo>
                  <a:pt x="2706611" y="1175066"/>
                </a:lnTo>
                <a:lnTo>
                  <a:pt x="0" y="117506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000300"/>
              </a:solidFill>
              <a:effectLst/>
              <a:uLnTx/>
              <a:uFillTx/>
              <a:latin typeface="Arial"/>
              <a:ea typeface="+mn-ea"/>
              <a:cs typeface="+mn-cs"/>
            </a:endParaRPr>
          </a:p>
        </p:txBody>
      </p:sp>
      <p:pic>
        <p:nvPicPr>
          <p:cNvPr id="20482" name="Picture 2" descr="oficina sentado notas personales blancas">
            <a:extLst>
              <a:ext uri="{FF2B5EF4-FFF2-40B4-BE49-F238E27FC236}">
                <a16:creationId xmlns:a16="http://schemas.microsoft.com/office/drawing/2014/main" id="{C66DA5EE-3118-6F3B-6689-F03DDD1A0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92" y="2104350"/>
            <a:ext cx="3644796" cy="242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293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895332-038F-5C84-F8F5-4CF4AE5D73E1}"/>
              </a:ext>
            </a:extLst>
          </p:cNvPr>
          <p:cNvSpPr>
            <a:spLocks noGrp="1"/>
          </p:cNvSpPr>
          <p:nvPr>
            <p:ph type="title"/>
          </p:nvPr>
        </p:nvSpPr>
        <p:spPr>
          <a:xfrm>
            <a:off x="0" y="211862"/>
            <a:ext cx="8751107" cy="1174026"/>
          </a:xfrm>
        </p:spPr>
        <p:txBody>
          <a:bodyPr/>
          <a:lstStyle/>
          <a:p>
            <a:r>
              <a:rPr lang="es-CL" sz="3600" dirty="0"/>
              <a:t>Sugerencias para elaborar una entrevista</a:t>
            </a:r>
          </a:p>
        </p:txBody>
      </p:sp>
      <p:sp>
        <p:nvSpPr>
          <p:cNvPr id="6" name="CuadroTexto 5">
            <a:extLst>
              <a:ext uri="{FF2B5EF4-FFF2-40B4-BE49-F238E27FC236}">
                <a16:creationId xmlns:a16="http://schemas.microsoft.com/office/drawing/2014/main" id="{774E6FA8-6496-381B-CD5F-FE4408ED53E1}"/>
              </a:ext>
            </a:extLst>
          </p:cNvPr>
          <p:cNvSpPr txBox="1"/>
          <p:nvPr/>
        </p:nvSpPr>
        <p:spPr>
          <a:xfrm>
            <a:off x="3507278" y="3686353"/>
            <a:ext cx="7897717" cy="2959785"/>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Preguntas Abiertas (para fomentar la narrativa de la víctima):</a:t>
            </a:r>
            <a:endPar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Sobre los incidentes:</a:t>
            </a: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a:t>
            </a:r>
          </a:p>
          <a:p>
            <a:pPr marL="742950" marR="0" lvl="1" indent="-285750" algn="just"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¿Puedes describirme en detalle lo que sucedió la primera vez que te sentiste acosada/o?</a:t>
            </a:r>
          </a:p>
          <a:p>
            <a:pPr marL="742950" marR="0" lvl="1" indent="-285750" algn="just"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¿Qué tipo de comentarios o acciones te hacían sentir incómoda/o?</a:t>
            </a:r>
          </a:p>
          <a:p>
            <a:pPr marL="742950" marR="0" lvl="1" indent="-285750" algn="just"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¿Cómo te ha afectado este acoso en tu trabajo diario?</a:t>
            </a:r>
          </a:p>
          <a:p>
            <a:pPr marL="742950" marR="0" lvl="1" indent="-285750" algn="just"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¿Hay alguna situación en particular que te haya marcado más?</a:t>
            </a: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p:txBody>
      </p:sp>
      <p:sp>
        <p:nvSpPr>
          <p:cNvPr id="8" name="CuadroTexto 7">
            <a:extLst>
              <a:ext uri="{FF2B5EF4-FFF2-40B4-BE49-F238E27FC236}">
                <a16:creationId xmlns:a16="http://schemas.microsoft.com/office/drawing/2014/main" id="{9EDB9E90-BD5A-B2EC-64B8-C73E5FC18070}"/>
              </a:ext>
            </a:extLst>
          </p:cNvPr>
          <p:cNvSpPr txBox="1"/>
          <p:nvPr/>
        </p:nvSpPr>
        <p:spPr>
          <a:xfrm>
            <a:off x="3507278" y="1758415"/>
            <a:ext cx="8233473" cy="1494768"/>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Al realizar una entrevista en un caso de acoso laboral, es fundamental combinar preguntas abiertas y cerradas para obtener una visión completa de lo ocurrido. Las preguntas abiertas permiten a la víctima expresar sus sentimientos y experiencias con mayor detalle, mientras que las cerradas ayudan a obtener información específica y a clarificar hechos.</a:t>
            </a:r>
          </a:p>
        </p:txBody>
      </p:sp>
      <p:sp>
        <p:nvSpPr>
          <p:cNvPr id="9" name="Google Shape;588;p55">
            <a:extLst>
              <a:ext uri="{FF2B5EF4-FFF2-40B4-BE49-F238E27FC236}">
                <a16:creationId xmlns:a16="http://schemas.microsoft.com/office/drawing/2014/main" id="{7841A810-0B6C-6F08-B778-E648356E2EF8}"/>
              </a:ext>
            </a:extLst>
          </p:cNvPr>
          <p:cNvSpPr/>
          <p:nvPr/>
        </p:nvSpPr>
        <p:spPr>
          <a:xfrm>
            <a:off x="1421607" y="1536772"/>
            <a:ext cx="1691640" cy="3438395"/>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pic>
        <p:nvPicPr>
          <p:cNvPr id="46082" name="Picture 2" descr="Dos manos levantadas bajo cinco signos de interrogación coloridos sobre un fondo blanco Concepto de exploración de la toma de decisiones y búsqueda de respuestas">
            <a:extLst>
              <a:ext uri="{FF2B5EF4-FFF2-40B4-BE49-F238E27FC236}">
                <a16:creationId xmlns:a16="http://schemas.microsoft.com/office/drawing/2014/main" id="{EAD302ED-24E6-DB85-834D-795CA864C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1650"/>
            <a:ext cx="2871788" cy="5121765"/>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5">
            <a:extLst>
              <a:ext uri="{FF2B5EF4-FFF2-40B4-BE49-F238E27FC236}">
                <a16:creationId xmlns:a16="http://schemas.microsoft.com/office/drawing/2014/main" id="{6A2EAD8F-4D1A-D7D2-8118-1664E8A660CB}"/>
              </a:ext>
            </a:extLst>
          </p:cNvPr>
          <p:cNvSpPr/>
          <p:nvPr/>
        </p:nvSpPr>
        <p:spPr>
          <a:xfrm>
            <a:off x="9876472" y="221201"/>
            <a:ext cx="1998982" cy="862029"/>
          </a:xfrm>
          <a:custGeom>
            <a:avLst/>
            <a:gdLst/>
            <a:ahLst/>
            <a:cxnLst/>
            <a:rect l="l" t="t" r="r" b="b"/>
            <a:pathLst>
              <a:path w="2706611" h="1175065">
                <a:moveTo>
                  <a:pt x="0" y="0"/>
                </a:moveTo>
                <a:lnTo>
                  <a:pt x="2706611" y="0"/>
                </a:lnTo>
                <a:lnTo>
                  <a:pt x="2706611" y="1175066"/>
                </a:lnTo>
                <a:lnTo>
                  <a:pt x="0" y="117506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000300"/>
              </a:solidFill>
              <a:effectLst/>
              <a:uLnTx/>
              <a:uFillTx/>
              <a:latin typeface="Arial"/>
              <a:ea typeface="+mn-ea"/>
              <a:cs typeface="+mn-cs"/>
            </a:endParaRPr>
          </a:p>
        </p:txBody>
      </p:sp>
    </p:spTree>
    <p:extLst>
      <p:ext uri="{BB962C8B-B14F-4D97-AF65-F5344CB8AC3E}">
        <p14:creationId xmlns:p14="http://schemas.microsoft.com/office/powerpoint/2010/main" val="1466220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C3FA7B7-1AAA-BE8A-281F-9C20C61DFD2B}"/>
              </a:ext>
            </a:extLst>
          </p:cNvPr>
          <p:cNvSpPr txBox="1"/>
          <p:nvPr/>
        </p:nvSpPr>
        <p:spPr>
          <a:xfrm>
            <a:off x="4904183" y="1642601"/>
            <a:ext cx="6425803" cy="4822987"/>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Sobre el impacto:</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a:t>
            </a:r>
          </a:p>
          <a:p>
            <a:pPr marL="742950" marR="0" lvl="1" indent="-285750" algn="just"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¿Cómo te ha hecho sentir este acoso emocionalmente?</a:t>
            </a:r>
          </a:p>
          <a:p>
            <a:pPr marL="742950" marR="0" lvl="1" indent="-285750" algn="just"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¿Ha afectado este acoso tu salud física o mental?</a:t>
            </a:r>
          </a:p>
          <a:p>
            <a:pPr marL="742950" marR="0" lvl="1" indent="-285750" algn="just"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¿Cómo ha cambiado tu vida personal desde que comenzaron los incidentes?</a:t>
            </a:r>
          </a:p>
          <a:p>
            <a:pPr marL="742950" marR="0" lvl="1" indent="-285750" algn="just"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¿Has notado algún cambio en tu desempeño laboral debido al acoso?</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Sobre los testigos:</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a:t>
            </a:r>
          </a:p>
          <a:p>
            <a:pPr marL="742950" marR="0" lvl="1" indent="-285750" algn="just"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¿Hay alguien más que haya presenciado estos incidentes?</a:t>
            </a:r>
          </a:p>
          <a:p>
            <a:pPr marL="742950" marR="0" lvl="1" indent="-285750" algn="just"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¿Has hablado con alguien sobre lo que estaba sucediendo?</a:t>
            </a:r>
          </a:p>
          <a:p>
            <a:pPr marL="342900" marR="0" lvl="0" indent="-342900" algn="just"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Sobre las consecuencias:</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a:t>
            </a:r>
          </a:p>
          <a:p>
            <a:pPr marL="742950" marR="0" lvl="1" indent="-285750" algn="just"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¿Qué esperas que suceda como resultado de esta entrevista?</a:t>
            </a:r>
          </a:p>
          <a:p>
            <a:pPr marL="742950" marR="0" lvl="1" indent="-285750" algn="just" defTabSz="914400" rtl="0" eaLnBrk="1" fontAlgn="auto" latinLnBrk="0" hangingPunct="1">
              <a:lnSpc>
                <a:spcPct val="115000"/>
              </a:lnSpc>
              <a:spcBef>
                <a:spcPts val="0"/>
              </a:spcBef>
              <a:spcAft>
                <a:spcPts val="800"/>
              </a:spcAft>
              <a:buClrTx/>
              <a:buSzPts val="1000"/>
              <a:buFont typeface="Courier New" panose="02070309020205020404" pitchFamily="49" charset="0"/>
              <a:buChar char="o"/>
              <a:tabLst>
                <a:tab pos="914400" algn="l"/>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¿Qué medidas te gustaría que se tomaran para solucionar esta situación?</a:t>
            </a:r>
          </a:p>
        </p:txBody>
      </p:sp>
      <p:sp>
        <p:nvSpPr>
          <p:cNvPr id="7" name="Título 1">
            <a:extLst>
              <a:ext uri="{FF2B5EF4-FFF2-40B4-BE49-F238E27FC236}">
                <a16:creationId xmlns:a16="http://schemas.microsoft.com/office/drawing/2014/main" id="{92EB73EE-8F83-8F04-49B4-AADC14194359}"/>
              </a:ext>
            </a:extLst>
          </p:cNvPr>
          <p:cNvSpPr>
            <a:spLocks noGrp="1"/>
          </p:cNvSpPr>
          <p:nvPr>
            <p:ph type="title"/>
          </p:nvPr>
        </p:nvSpPr>
        <p:spPr>
          <a:xfrm>
            <a:off x="0" y="211862"/>
            <a:ext cx="8751107" cy="1174026"/>
          </a:xfrm>
        </p:spPr>
        <p:txBody>
          <a:bodyPr/>
          <a:lstStyle/>
          <a:p>
            <a:r>
              <a:rPr lang="es-CL" sz="3600" dirty="0"/>
              <a:t>Sugerencias para elaborar una entrevista</a:t>
            </a:r>
          </a:p>
        </p:txBody>
      </p:sp>
      <p:sp>
        <p:nvSpPr>
          <p:cNvPr id="8" name="Google Shape;588;p55">
            <a:extLst>
              <a:ext uri="{FF2B5EF4-FFF2-40B4-BE49-F238E27FC236}">
                <a16:creationId xmlns:a16="http://schemas.microsoft.com/office/drawing/2014/main" id="{09424469-5CFE-4C03-36D4-22B194663662}"/>
              </a:ext>
            </a:extLst>
          </p:cNvPr>
          <p:cNvSpPr/>
          <p:nvPr/>
        </p:nvSpPr>
        <p:spPr>
          <a:xfrm>
            <a:off x="0" y="1943561"/>
            <a:ext cx="3206021" cy="4700459"/>
          </a:xfrm>
          <a:prstGeom prst="rect">
            <a:avLst/>
          </a:prstGeom>
          <a:solidFill>
            <a:srgbClr val="495A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pic>
        <p:nvPicPr>
          <p:cNvPr id="47106" name="Picture 2" descr="La ausencia de signos de interrogación en la cabeza de un hombre europeo sugiere exceso de pensamiento o confusión.">
            <a:extLst>
              <a:ext uri="{FF2B5EF4-FFF2-40B4-BE49-F238E27FC236}">
                <a16:creationId xmlns:a16="http://schemas.microsoft.com/office/drawing/2014/main" id="{4348A7FA-BB2F-A1DE-6DF0-4B92F5ACBF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95"/>
          <a:stretch/>
        </p:blipFill>
        <p:spPr bwMode="auto">
          <a:xfrm>
            <a:off x="557213" y="1943561"/>
            <a:ext cx="3597264" cy="3300413"/>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
            <a:extLst>
              <a:ext uri="{FF2B5EF4-FFF2-40B4-BE49-F238E27FC236}">
                <a16:creationId xmlns:a16="http://schemas.microsoft.com/office/drawing/2014/main" id="{ACDDD98F-ED16-F9B4-0A5C-5E450C1D8199}"/>
              </a:ext>
            </a:extLst>
          </p:cNvPr>
          <p:cNvSpPr/>
          <p:nvPr/>
        </p:nvSpPr>
        <p:spPr>
          <a:xfrm>
            <a:off x="9876472" y="221201"/>
            <a:ext cx="1998982" cy="862029"/>
          </a:xfrm>
          <a:custGeom>
            <a:avLst/>
            <a:gdLst/>
            <a:ahLst/>
            <a:cxnLst/>
            <a:rect l="l" t="t" r="r" b="b"/>
            <a:pathLst>
              <a:path w="2706611" h="1175065">
                <a:moveTo>
                  <a:pt x="0" y="0"/>
                </a:moveTo>
                <a:lnTo>
                  <a:pt x="2706611" y="0"/>
                </a:lnTo>
                <a:lnTo>
                  <a:pt x="2706611" y="1175066"/>
                </a:lnTo>
                <a:lnTo>
                  <a:pt x="0" y="117506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000300"/>
              </a:solidFill>
              <a:effectLst/>
              <a:uLnTx/>
              <a:uFillTx/>
              <a:latin typeface="Arial"/>
              <a:ea typeface="+mn-ea"/>
              <a:cs typeface="+mn-cs"/>
            </a:endParaRPr>
          </a:p>
        </p:txBody>
      </p:sp>
    </p:spTree>
    <p:extLst>
      <p:ext uri="{BB962C8B-B14F-4D97-AF65-F5344CB8AC3E}">
        <p14:creationId xmlns:p14="http://schemas.microsoft.com/office/powerpoint/2010/main" val="1438746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7CF51166-CD53-E70C-CBB4-11225C0AE547}"/>
              </a:ext>
            </a:extLst>
          </p:cNvPr>
          <p:cNvSpPr txBox="1"/>
          <p:nvPr/>
        </p:nvSpPr>
        <p:spPr>
          <a:xfrm>
            <a:off x="4375552" y="1621373"/>
            <a:ext cx="7816447" cy="5098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s-CL" sz="18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Preguntas Cerradas (para obtener información específica):</a:t>
            </a:r>
            <a:endPar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342900" marR="0" lvl="0" indent="-342900" algn="l"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8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Sobre los hechos:</a:t>
            </a: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a:t>
            </a:r>
          </a:p>
          <a:p>
            <a:pPr marL="742950" marR="0" lvl="1" indent="-285750" algn="l" defTabSz="914400" rtl="0" eaLnBrk="1" fontAlgn="auto" latinLnBrk="0" hangingPunct="1">
              <a:lnSpc>
                <a:spcPct val="100000"/>
              </a:lnSpc>
              <a:spcBef>
                <a:spcPts val="0"/>
              </a:spcBef>
              <a:spcAft>
                <a:spcPts val="800"/>
              </a:spcAft>
              <a:buClrTx/>
              <a:buSzPts val="1000"/>
              <a:buFont typeface="Courier New" panose="02070309020205020404" pitchFamily="49" charset="0"/>
              <a:buChar char="o"/>
              <a:tabLst>
                <a:tab pos="914400" algn="l"/>
              </a:tabLst>
              <a:defRPr/>
            </a:pP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¿Cuándo ocurrió el primer incidente?</a:t>
            </a:r>
          </a:p>
          <a:p>
            <a:pPr marL="742950" marR="0" lvl="1" indent="-285750" algn="l" defTabSz="914400" rtl="0" eaLnBrk="1" fontAlgn="auto" latinLnBrk="0" hangingPunct="1">
              <a:lnSpc>
                <a:spcPct val="100000"/>
              </a:lnSpc>
              <a:spcBef>
                <a:spcPts val="0"/>
              </a:spcBef>
              <a:spcAft>
                <a:spcPts val="800"/>
              </a:spcAft>
              <a:buClrTx/>
              <a:buSzPts val="1000"/>
              <a:buFont typeface="Courier New" panose="02070309020205020404" pitchFamily="49" charset="0"/>
              <a:buChar char="o"/>
              <a:tabLst>
                <a:tab pos="914400" algn="l"/>
              </a:tabLst>
              <a:defRPr/>
            </a:pP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¿Dónde tuvo lugar?</a:t>
            </a:r>
          </a:p>
          <a:p>
            <a:pPr marL="742950" marR="0" lvl="1" indent="-285750" algn="l" defTabSz="914400" rtl="0" eaLnBrk="1" fontAlgn="auto" latinLnBrk="0" hangingPunct="1">
              <a:lnSpc>
                <a:spcPct val="100000"/>
              </a:lnSpc>
              <a:spcBef>
                <a:spcPts val="0"/>
              </a:spcBef>
              <a:spcAft>
                <a:spcPts val="800"/>
              </a:spcAft>
              <a:buClrTx/>
              <a:buSzPts val="1000"/>
              <a:buFont typeface="Courier New" panose="02070309020205020404" pitchFamily="49" charset="0"/>
              <a:buChar char="o"/>
              <a:tabLst>
                <a:tab pos="914400" algn="l"/>
              </a:tabLst>
              <a:defRPr/>
            </a:pP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¿Quién estaba presente?</a:t>
            </a:r>
          </a:p>
          <a:p>
            <a:pPr marL="742950" marR="0" lvl="1" indent="-285750" algn="l" defTabSz="914400" rtl="0" eaLnBrk="1" fontAlgn="auto" latinLnBrk="0" hangingPunct="1">
              <a:lnSpc>
                <a:spcPct val="100000"/>
              </a:lnSpc>
              <a:spcBef>
                <a:spcPts val="0"/>
              </a:spcBef>
              <a:spcAft>
                <a:spcPts val="800"/>
              </a:spcAft>
              <a:buClrTx/>
              <a:buSzPts val="1000"/>
              <a:buFont typeface="Courier New" panose="02070309020205020404" pitchFamily="49" charset="0"/>
              <a:buChar char="o"/>
              <a:tabLst>
                <a:tab pos="914400" algn="l"/>
              </a:tabLst>
              <a:defRPr/>
            </a:pP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¿Qué palabras exactas usó la persona que te acosó?</a:t>
            </a:r>
          </a:p>
          <a:p>
            <a:pPr marL="342900" marR="0" lvl="0" indent="-342900" algn="l"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8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Sobre la frecuencia:</a:t>
            </a: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a:t>
            </a:r>
          </a:p>
          <a:p>
            <a:pPr marL="742950" marR="0" lvl="1" indent="-285750" algn="l" defTabSz="914400" rtl="0" eaLnBrk="1" fontAlgn="auto" latinLnBrk="0" hangingPunct="1">
              <a:lnSpc>
                <a:spcPct val="100000"/>
              </a:lnSpc>
              <a:spcBef>
                <a:spcPts val="0"/>
              </a:spcBef>
              <a:spcAft>
                <a:spcPts val="800"/>
              </a:spcAft>
              <a:buClrTx/>
              <a:buSzPts val="1000"/>
              <a:buFont typeface="Courier New" panose="02070309020205020404" pitchFamily="49" charset="0"/>
              <a:buChar char="o"/>
              <a:tabLst>
                <a:tab pos="914400" algn="l"/>
              </a:tabLst>
              <a:defRPr/>
            </a:pP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¿Con qué frecuencia ocurrían estos incidentes?</a:t>
            </a:r>
          </a:p>
          <a:p>
            <a:pPr marL="742950" marR="0" lvl="1" indent="-285750" algn="l" defTabSz="914400" rtl="0" eaLnBrk="1" fontAlgn="auto" latinLnBrk="0" hangingPunct="1">
              <a:lnSpc>
                <a:spcPct val="100000"/>
              </a:lnSpc>
              <a:spcBef>
                <a:spcPts val="0"/>
              </a:spcBef>
              <a:spcAft>
                <a:spcPts val="800"/>
              </a:spcAft>
              <a:buClrTx/>
              <a:buSzPts val="1000"/>
              <a:buFont typeface="Courier New" panose="02070309020205020404" pitchFamily="49" charset="0"/>
              <a:buChar char="o"/>
              <a:tabLst>
                <a:tab pos="914400" algn="l"/>
              </a:tabLst>
              <a:defRPr/>
            </a:pP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¿Se producían en un lugar específico o en diferentes lugares?</a:t>
            </a:r>
          </a:p>
          <a:p>
            <a:pPr marL="342900" marR="0" lvl="0" indent="-342900" algn="l" defTabSz="914400" rtl="0" eaLnBrk="1" fontAlgn="auto" latinLnBrk="0" hangingPunct="1">
              <a:lnSpc>
                <a:spcPct val="100000"/>
              </a:lnSpc>
              <a:spcBef>
                <a:spcPts val="0"/>
              </a:spcBef>
              <a:spcAft>
                <a:spcPts val="800"/>
              </a:spcAft>
              <a:buClrTx/>
              <a:buSzPts val="1000"/>
              <a:buFont typeface="Symbol" panose="05050102010706020507" pitchFamily="18" charset="2"/>
              <a:buChar char=""/>
              <a:tabLst>
                <a:tab pos="457200" algn="l"/>
              </a:tabLst>
              <a:defRPr/>
            </a:pPr>
            <a:r>
              <a:rPr kumimoji="0" lang="es-CL" sz="18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Sobre las consecuencias:</a:t>
            </a: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a:t>
            </a:r>
          </a:p>
          <a:p>
            <a:pPr marL="742950" marR="0" lvl="1" indent="-285750" algn="l" defTabSz="914400" rtl="0" eaLnBrk="1" fontAlgn="auto" latinLnBrk="0" hangingPunct="1">
              <a:lnSpc>
                <a:spcPct val="100000"/>
              </a:lnSpc>
              <a:spcBef>
                <a:spcPts val="0"/>
              </a:spcBef>
              <a:spcAft>
                <a:spcPts val="800"/>
              </a:spcAft>
              <a:buClrTx/>
              <a:buSzPts val="1000"/>
              <a:buFont typeface="Courier New" panose="02070309020205020404" pitchFamily="49" charset="0"/>
              <a:buChar char="o"/>
              <a:tabLst>
                <a:tab pos="914400" algn="l"/>
              </a:tabLst>
              <a:defRPr/>
            </a:pP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¿Has presentado alguna queja formal por estos hechos?</a:t>
            </a:r>
          </a:p>
          <a:p>
            <a:pPr marL="742950" marR="0" lvl="1" indent="-285750" algn="l" defTabSz="914400" rtl="0" eaLnBrk="1" fontAlgn="auto" latinLnBrk="0" hangingPunct="1">
              <a:lnSpc>
                <a:spcPct val="100000"/>
              </a:lnSpc>
              <a:spcBef>
                <a:spcPts val="0"/>
              </a:spcBef>
              <a:spcAft>
                <a:spcPts val="800"/>
              </a:spcAft>
              <a:buClrTx/>
              <a:buSzPts val="1000"/>
              <a:buFont typeface="Courier New" panose="02070309020205020404" pitchFamily="49" charset="0"/>
              <a:buChar char="o"/>
              <a:tabLst>
                <a:tab pos="914400" algn="l"/>
              </a:tabLst>
              <a:defRPr/>
            </a:pP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¿Has buscado ayuda psicológica o médica debido al acoso?</a:t>
            </a:r>
          </a:p>
        </p:txBody>
      </p:sp>
      <p:sp>
        <p:nvSpPr>
          <p:cNvPr id="9" name="Título 1">
            <a:extLst>
              <a:ext uri="{FF2B5EF4-FFF2-40B4-BE49-F238E27FC236}">
                <a16:creationId xmlns:a16="http://schemas.microsoft.com/office/drawing/2014/main" id="{E36E6970-607B-DA36-67F3-6CF129F35BC2}"/>
              </a:ext>
            </a:extLst>
          </p:cNvPr>
          <p:cNvSpPr>
            <a:spLocks noGrp="1"/>
          </p:cNvSpPr>
          <p:nvPr>
            <p:ph type="title"/>
          </p:nvPr>
        </p:nvSpPr>
        <p:spPr>
          <a:xfrm>
            <a:off x="0" y="211862"/>
            <a:ext cx="8751107" cy="1174026"/>
          </a:xfrm>
        </p:spPr>
        <p:txBody>
          <a:bodyPr/>
          <a:lstStyle/>
          <a:p>
            <a:r>
              <a:rPr lang="es-CL" sz="3600" dirty="0"/>
              <a:t>Sugerencias para elaborar una entrevista</a:t>
            </a:r>
          </a:p>
        </p:txBody>
      </p:sp>
      <p:sp>
        <p:nvSpPr>
          <p:cNvPr id="10" name="Google Shape;588;p55">
            <a:extLst>
              <a:ext uri="{FF2B5EF4-FFF2-40B4-BE49-F238E27FC236}">
                <a16:creationId xmlns:a16="http://schemas.microsoft.com/office/drawing/2014/main" id="{20AA5A15-3243-392A-FF13-45DDF90BCE05}"/>
              </a:ext>
            </a:extLst>
          </p:cNvPr>
          <p:cNvSpPr/>
          <p:nvPr/>
        </p:nvSpPr>
        <p:spPr>
          <a:xfrm>
            <a:off x="0" y="1943561"/>
            <a:ext cx="3206021" cy="4700459"/>
          </a:xfrm>
          <a:prstGeom prst="rect">
            <a:avLst/>
          </a:prstGeom>
          <a:solidFill>
            <a:srgbClr val="495A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pic>
        <p:nvPicPr>
          <p:cNvPr id="48130" name="Picture 2" descr="Mujer joven pensativa con gafas de color naranja brillante y signos de interrogación coloridos por encima de su cabeza">
            <a:extLst>
              <a:ext uri="{FF2B5EF4-FFF2-40B4-BE49-F238E27FC236}">
                <a16:creationId xmlns:a16="http://schemas.microsoft.com/office/drawing/2014/main" id="{5EBE365D-5FEB-22A1-DE13-D3FFDDB3A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6119"/>
            <a:ext cx="3804052" cy="2132943"/>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5">
            <a:extLst>
              <a:ext uri="{FF2B5EF4-FFF2-40B4-BE49-F238E27FC236}">
                <a16:creationId xmlns:a16="http://schemas.microsoft.com/office/drawing/2014/main" id="{4C9F9702-DFC1-9D51-6C17-11038A9A4EEB}"/>
              </a:ext>
            </a:extLst>
          </p:cNvPr>
          <p:cNvSpPr/>
          <p:nvPr/>
        </p:nvSpPr>
        <p:spPr>
          <a:xfrm>
            <a:off x="9647872" y="211862"/>
            <a:ext cx="1998982" cy="862029"/>
          </a:xfrm>
          <a:custGeom>
            <a:avLst/>
            <a:gdLst/>
            <a:ahLst/>
            <a:cxnLst/>
            <a:rect l="l" t="t" r="r" b="b"/>
            <a:pathLst>
              <a:path w="2706611" h="1175065">
                <a:moveTo>
                  <a:pt x="0" y="0"/>
                </a:moveTo>
                <a:lnTo>
                  <a:pt x="2706611" y="0"/>
                </a:lnTo>
                <a:lnTo>
                  <a:pt x="2706611" y="1175066"/>
                </a:lnTo>
                <a:lnTo>
                  <a:pt x="0" y="117506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000300"/>
              </a:solidFill>
              <a:effectLst/>
              <a:uLnTx/>
              <a:uFillTx/>
              <a:latin typeface="Arial"/>
              <a:ea typeface="+mn-ea"/>
              <a:cs typeface="+mn-cs"/>
            </a:endParaRPr>
          </a:p>
        </p:txBody>
      </p:sp>
    </p:spTree>
    <p:extLst>
      <p:ext uri="{BB962C8B-B14F-4D97-AF65-F5344CB8AC3E}">
        <p14:creationId xmlns:p14="http://schemas.microsoft.com/office/powerpoint/2010/main" val="134373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856F3ADD-2596-B777-858C-3AAF606E6E0D}"/>
              </a:ext>
            </a:extLst>
          </p:cNvPr>
          <p:cNvSpPr txBox="1"/>
          <p:nvPr/>
        </p:nvSpPr>
        <p:spPr>
          <a:xfrm>
            <a:off x="3914776" y="1555057"/>
            <a:ext cx="7727876" cy="4768100"/>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Cuando se realiza una investigación, es crucial designar a una persona con formación en materias de acoso, género o derechos fundamentales, tal como lo estipula la Ley Karin. Esta persona especialista estará mejor preparada para entender las complejidades del acoso desde una perspectiva de género y manejar la situación con la sensibilidad necesaria. Además, el garantizar la confidencialidad protege la privacidad de las partes involucradas, fomentando un ambiente de confianza que anima a las víctimas a denunciar sin miedo a represalias, y por otro lado, la imparcialidad y celeridad en el proceso de investigación son igualmente importantes. </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La imparcialidad asegura que todas las partes sean tratadas de manera justa y que el proceso no esté influenciado por prejuicios o relaciones de poder dentro de la organización. La celeridad, por otro lado, es vital para evitar la revictimización de la persona afectada y para resolver el conflicto de manera eficiente, reduciendo el impacto negativo en el ambiente laboral.</a:t>
            </a:r>
          </a:p>
        </p:txBody>
      </p:sp>
      <p:sp>
        <p:nvSpPr>
          <p:cNvPr id="7" name="Título 6">
            <a:extLst>
              <a:ext uri="{FF2B5EF4-FFF2-40B4-BE49-F238E27FC236}">
                <a16:creationId xmlns:a16="http://schemas.microsoft.com/office/drawing/2014/main" id="{9DC8C220-C0B2-DEC7-F5DD-3B512BCEF662}"/>
              </a:ext>
            </a:extLst>
          </p:cNvPr>
          <p:cNvSpPr>
            <a:spLocks noGrp="1"/>
          </p:cNvSpPr>
          <p:nvPr>
            <p:ph type="title"/>
          </p:nvPr>
        </p:nvSpPr>
        <p:spPr>
          <a:xfrm>
            <a:off x="281823" y="187806"/>
            <a:ext cx="11360828" cy="852157"/>
          </a:xfrm>
        </p:spPr>
        <p:txBody>
          <a:bodyPr/>
          <a:lstStyle/>
          <a:p>
            <a:pPr>
              <a:lnSpc>
                <a:spcPct val="107000"/>
              </a:lnSpc>
              <a:spcAft>
                <a:spcPts val="800"/>
              </a:spcAft>
            </a:pPr>
            <a:r>
              <a:rPr lang="es-CL" sz="2000" kern="1200" dirty="0"/>
              <a:t>Proceso de denuncia e investigación de casos de acoso laboral y sexual con perspectiva de género</a:t>
            </a:r>
          </a:p>
        </p:txBody>
      </p:sp>
      <p:sp>
        <p:nvSpPr>
          <p:cNvPr id="8" name="Google Shape;588;p55">
            <a:extLst>
              <a:ext uri="{FF2B5EF4-FFF2-40B4-BE49-F238E27FC236}">
                <a16:creationId xmlns:a16="http://schemas.microsoft.com/office/drawing/2014/main" id="{D1BCE861-4842-1C63-A3CF-0ECE7CD84BA9}"/>
              </a:ext>
            </a:extLst>
          </p:cNvPr>
          <p:cNvSpPr/>
          <p:nvPr/>
        </p:nvSpPr>
        <p:spPr>
          <a:xfrm>
            <a:off x="0" y="1555057"/>
            <a:ext cx="3061986" cy="4205367"/>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pic>
        <p:nvPicPr>
          <p:cNvPr id="8194" name="Picture 2" descr="Persona que sufre de acoso escolar">
            <a:extLst>
              <a:ext uri="{FF2B5EF4-FFF2-40B4-BE49-F238E27FC236}">
                <a16:creationId xmlns:a16="http://schemas.microsoft.com/office/drawing/2014/main" id="{D18497CB-62C1-C841-BF6C-CA3DD7D9A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7982"/>
            <a:ext cx="3605102" cy="240148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0B707655-CA0C-642A-0923-914C2EEED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30" y="6072499"/>
            <a:ext cx="1690879" cy="734089"/>
          </a:xfrm>
          <a:prstGeom prst="rect">
            <a:avLst/>
          </a:prstGeom>
        </p:spPr>
      </p:pic>
    </p:spTree>
    <p:extLst>
      <p:ext uri="{BB962C8B-B14F-4D97-AF65-F5344CB8AC3E}">
        <p14:creationId xmlns:p14="http://schemas.microsoft.com/office/powerpoint/2010/main" val="40805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05F8590-6511-A242-D65C-3E7890651ADF}"/>
              </a:ext>
            </a:extLst>
          </p:cNvPr>
          <p:cNvSpPr txBox="1"/>
          <p:nvPr/>
        </p:nvSpPr>
        <p:spPr>
          <a:xfrm>
            <a:off x="179489" y="1823151"/>
            <a:ext cx="9521723" cy="482298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Ejemplo de secuencia de preguntas:</a:t>
            </a:r>
            <a:endPar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Pregunta abierta:</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¿Puedes describirme en detalle lo que sucedió la primera vez que te sentiste acosada/o?</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Pregunta cerrada:</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¿Cuándo ocurrió este incidente?</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Pregunta abierta:</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¿Cómo te hizo sentir esta situación?</a:t>
            </a:r>
          </a:p>
          <a:p>
            <a:pPr marL="342900" marR="0" lvl="0" indent="-342900" algn="l" defTabSz="914400" rtl="0" eaLnBrk="1" fontAlgn="auto" latinLnBrk="0" hangingPunct="1">
              <a:lnSpc>
                <a:spcPct val="115000"/>
              </a:lnSpc>
              <a:spcBef>
                <a:spcPts val="0"/>
              </a:spcBef>
              <a:spcAft>
                <a:spcPts val="800"/>
              </a:spcAft>
              <a:buClrTx/>
              <a:buSzTx/>
              <a:buFont typeface="+mj-lt"/>
              <a:buAutoNum type="arabicPeriod"/>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Pregunta cerrada:</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¿Has hablado con alguien sobre lo que estaba sucediendo?</a:t>
            </a:r>
          </a:p>
          <a:p>
            <a:pPr marL="0" marR="0" lvl="0" indent="0" algn="l" defTabSz="914400" rtl="0" eaLnBrk="1" fontAlgn="auto" latinLnBrk="0" hangingPunct="1">
              <a:lnSpc>
                <a:spcPct val="115000"/>
              </a:lnSpc>
              <a:spcBef>
                <a:spcPts val="0"/>
              </a:spcBef>
              <a:spcAft>
                <a:spcPts val="800"/>
              </a:spcAft>
              <a:buClrTx/>
              <a:buSzTx/>
              <a:buFontTx/>
              <a:buNone/>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Consideraciones Adicionales:</a:t>
            </a:r>
            <a:endPar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Adapta las preguntas al caso:</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Las preguntas deben adaptarse a las circunstancias específicas de cada caso.</a:t>
            </a: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Crea un ambiente seguro:</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Asegúrate de que la víctima se sienta cómoda y segura al responder las preguntas.</a:t>
            </a: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Escucha activa:</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Presta atención a lo que la víctima dice y evita interrumpirla.</a:t>
            </a: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Valida sus sentimientos:</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Reconoce y valida las emociones de la víctima.</a:t>
            </a:r>
          </a:p>
          <a:p>
            <a:pPr marL="342900" marR="0" lvl="0" indent="-342900" algn="l" defTabSz="914400" rtl="0" eaLnBrk="1" fontAlgn="auto" latinLnBrk="0" hangingPunct="1">
              <a:lnSpc>
                <a:spcPct val="115000"/>
              </a:lnSpc>
              <a:spcBef>
                <a:spcPts val="0"/>
              </a:spcBef>
              <a:spcAft>
                <a:spcPts val="800"/>
              </a:spcAft>
              <a:buClrTx/>
              <a:buSzPts val="1000"/>
              <a:buFont typeface="Symbol" panose="05050102010706020507" pitchFamily="18" charset="2"/>
              <a:buChar char=""/>
              <a:tabLst>
                <a:tab pos="457200" algn="l"/>
              </a:tabLst>
              <a:defRPr/>
            </a:pPr>
            <a:r>
              <a:rPr kumimoji="0" lang="es-CL" sz="14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Documenta todo:</a:t>
            </a: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Toma notas detalladas de la entrevista y conserva cualquier evidencia física o documental.</a:t>
            </a:r>
          </a:p>
        </p:txBody>
      </p:sp>
      <p:sp>
        <p:nvSpPr>
          <p:cNvPr id="5" name="Título 1">
            <a:extLst>
              <a:ext uri="{FF2B5EF4-FFF2-40B4-BE49-F238E27FC236}">
                <a16:creationId xmlns:a16="http://schemas.microsoft.com/office/drawing/2014/main" id="{5A5D98B0-A2D8-6BF3-4396-708CD1FECA69}"/>
              </a:ext>
            </a:extLst>
          </p:cNvPr>
          <p:cNvSpPr>
            <a:spLocks noGrp="1"/>
          </p:cNvSpPr>
          <p:nvPr>
            <p:ph type="title"/>
          </p:nvPr>
        </p:nvSpPr>
        <p:spPr>
          <a:xfrm>
            <a:off x="1" y="211862"/>
            <a:ext cx="7729538" cy="1174026"/>
          </a:xfrm>
        </p:spPr>
        <p:txBody>
          <a:bodyPr/>
          <a:lstStyle/>
          <a:p>
            <a:r>
              <a:rPr lang="es-CL" sz="3600" dirty="0"/>
              <a:t>Sugerencias para elaborar una entrevista</a:t>
            </a:r>
          </a:p>
        </p:txBody>
      </p:sp>
      <p:sp>
        <p:nvSpPr>
          <p:cNvPr id="7" name="Google Shape;588;p55">
            <a:extLst>
              <a:ext uri="{FF2B5EF4-FFF2-40B4-BE49-F238E27FC236}">
                <a16:creationId xmlns:a16="http://schemas.microsoft.com/office/drawing/2014/main" id="{2BFA6B38-41DE-865D-8FBD-E58D2B5496FA}"/>
              </a:ext>
            </a:extLst>
          </p:cNvPr>
          <p:cNvSpPr/>
          <p:nvPr/>
        </p:nvSpPr>
        <p:spPr>
          <a:xfrm>
            <a:off x="10572751" y="0"/>
            <a:ext cx="1619250" cy="4700459"/>
          </a:xfrm>
          <a:prstGeom prst="rect">
            <a:avLst/>
          </a:prstGeom>
          <a:solidFill>
            <a:srgbClr val="495A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pic>
        <p:nvPicPr>
          <p:cNvPr id="8" name="Picture 2" descr="Mujer joven pensativa con gafas de color naranja brillante y signos de interrogación coloridos por encima de su cabeza">
            <a:extLst>
              <a:ext uri="{FF2B5EF4-FFF2-40B4-BE49-F238E27FC236}">
                <a16:creationId xmlns:a16="http://schemas.microsoft.com/office/drawing/2014/main" id="{619A2D41-1A41-9481-4240-9D6AAA26D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948" y="0"/>
            <a:ext cx="3804052" cy="2132943"/>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5">
            <a:extLst>
              <a:ext uri="{FF2B5EF4-FFF2-40B4-BE49-F238E27FC236}">
                <a16:creationId xmlns:a16="http://schemas.microsoft.com/office/drawing/2014/main" id="{1BDC28C9-4913-47D1-2564-351B694D5BC3}"/>
              </a:ext>
            </a:extLst>
          </p:cNvPr>
          <p:cNvSpPr/>
          <p:nvPr/>
        </p:nvSpPr>
        <p:spPr>
          <a:xfrm>
            <a:off x="10013529" y="5553202"/>
            <a:ext cx="1998982" cy="862029"/>
          </a:xfrm>
          <a:custGeom>
            <a:avLst/>
            <a:gdLst/>
            <a:ahLst/>
            <a:cxnLst/>
            <a:rect l="l" t="t" r="r" b="b"/>
            <a:pathLst>
              <a:path w="2706611" h="1175065">
                <a:moveTo>
                  <a:pt x="0" y="0"/>
                </a:moveTo>
                <a:lnTo>
                  <a:pt x="2706611" y="0"/>
                </a:lnTo>
                <a:lnTo>
                  <a:pt x="2706611" y="1175066"/>
                </a:lnTo>
                <a:lnTo>
                  <a:pt x="0" y="117506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000300"/>
              </a:solidFill>
              <a:effectLst/>
              <a:uLnTx/>
              <a:uFillTx/>
              <a:latin typeface="Arial"/>
              <a:ea typeface="+mn-ea"/>
              <a:cs typeface="+mn-cs"/>
            </a:endParaRPr>
          </a:p>
        </p:txBody>
      </p:sp>
    </p:spTree>
    <p:extLst>
      <p:ext uri="{BB962C8B-B14F-4D97-AF65-F5344CB8AC3E}">
        <p14:creationId xmlns:p14="http://schemas.microsoft.com/office/powerpoint/2010/main" val="1695456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1FF365D-6CBA-6A6C-E60A-6FD045D08955}"/>
              </a:ext>
            </a:extLst>
          </p:cNvPr>
          <p:cNvSpPr txBox="1"/>
          <p:nvPr/>
        </p:nvSpPr>
        <p:spPr>
          <a:xfrm>
            <a:off x="200024" y="1943101"/>
            <a:ext cx="5072063" cy="254608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s-CL" sz="18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Al realizar estas entrevistas, es fundamental tener presente los principios de la Ley 21.643, que busca proteger a las víctimas de acoso laboral y garantizar un ambiente de trabajo seguro y libre de violencia.</a:t>
            </a:r>
            <a:endParaRPr kumimoji="0" lang="es-CL" sz="18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endParaRPr>
          </a:p>
        </p:txBody>
      </p:sp>
      <p:sp>
        <p:nvSpPr>
          <p:cNvPr id="7" name="Título 1">
            <a:extLst>
              <a:ext uri="{FF2B5EF4-FFF2-40B4-BE49-F238E27FC236}">
                <a16:creationId xmlns:a16="http://schemas.microsoft.com/office/drawing/2014/main" id="{E790D7C4-F1FC-6898-F2E6-14F754B3D4D4}"/>
              </a:ext>
            </a:extLst>
          </p:cNvPr>
          <p:cNvSpPr txBox="1">
            <a:spLocks/>
          </p:cNvSpPr>
          <p:nvPr/>
        </p:nvSpPr>
        <p:spPr>
          <a:xfrm>
            <a:off x="1" y="211862"/>
            <a:ext cx="7729538" cy="1174026"/>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Montserrat SemiBold"/>
              <a:buNone/>
              <a:defRPr sz="4800" b="0" i="0" u="none" strike="noStrike" cap="none">
                <a:solidFill>
                  <a:schemeClr val="l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2pPr>
            <a:lvl3pPr marR="0" lvl="2"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3pPr>
            <a:lvl4pPr marR="0" lvl="3"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4pPr>
            <a:lvl5pPr marR="0" lvl="4"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5pPr>
            <a:lvl6pPr marR="0" lvl="5"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6pPr>
            <a:lvl7pPr marR="0" lvl="6"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7pPr>
            <a:lvl8pPr marR="0" lvl="7"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8pPr>
            <a:lvl9pPr marR="0" lvl="8"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9pPr>
          </a:lstStyle>
          <a:p>
            <a:pPr marL="0" marR="0" lvl="0" indent="0" algn="l" defTabSz="914400" rtl="0" eaLnBrk="1" fontAlgn="auto" latinLnBrk="0" hangingPunct="1">
              <a:lnSpc>
                <a:spcPct val="100000"/>
              </a:lnSpc>
              <a:spcBef>
                <a:spcPts val="0"/>
              </a:spcBef>
              <a:spcAft>
                <a:spcPts val="0"/>
              </a:spcAft>
              <a:buClr>
                <a:srgbClr val="000300"/>
              </a:buClr>
              <a:buSzPts val="3600"/>
              <a:buFont typeface="Montserrat SemiBold"/>
              <a:buNone/>
              <a:tabLst/>
              <a:defRPr/>
            </a:pPr>
            <a:r>
              <a:rPr kumimoji="0" lang="es-CL" sz="3600" b="0" i="0" u="none" strike="noStrike" kern="0" cap="none" spc="0" normalizeH="0" baseline="0" noProof="0">
                <a:ln>
                  <a:noFill/>
                </a:ln>
                <a:solidFill>
                  <a:srgbClr val="FFFFFF"/>
                </a:solidFill>
                <a:effectLst/>
                <a:uLnTx/>
                <a:uFillTx/>
                <a:latin typeface="Montserrat SemiBold"/>
                <a:sym typeface="Montserrat SemiBold"/>
              </a:rPr>
              <a:t>Sugerencias para elaborar una entrevista</a:t>
            </a:r>
            <a:endParaRPr kumimoji="0" lang="es-CL" sz="3600" b="0" i="0" u="none" strike="noStrike" kern="0" cap="none" spc="0" normalizeH="0" baseline="0" noProof="0" dirty="0">
              <a:ln>
                <a:noFill/>
              </a:ln>
              <a:solidFill>
                <a:srgbClr val="FFFFFF"/>
              </a:solidFill>
              <a:effectLst/>
              <a:uLnTx/>
              <a:uFillTx/>
              <a:latin typeface="Montserrat SemiBold"/>
              <a:sym typeface="Montserrat SemiBold"/>
            </a:endParaRPr>
          </a:p>
        </p:txBody>
      </p:sp>
      <p:pic>
        <p:nvPicPr>
          <p:cNvPr id="49154" name="Picture 2" descr="Co-trabajando personas trabajando juntas">
            <a:extLst>
              <a:ext uri="{FF2B5EF4-FFF2-40B4-BE49-F238E27FC236}">
                <a16:creationId xmlns:a16="http://schemas.microsoft.com/office/drawing/2014/main" id="{1CC6AFA7-9198-C0A1-66FB-70949DE3E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162" y="1871663"/>
            <a:ext cx="5962650" cy="3971925"/>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5">
            <a:extLst>
              <a:ext uri="{FF2B5EF4-FFF2-40B4-BE49-F238E27FC236}">
                <a16:creationId xmlns:a16="http://schemas.microsoft.com/office/drawing/2014/main" id="{83BD3445-3FE7-08E0-C543-88F501A3AAA7}"/>
              </a:ext>
            </a:extLst>
          </p:cNvPr>
          <p:cNvSpPr/>
          <p:nvPr/>
        </p:nvSpPr>
        <p:spPr>
          <a:xfrm>
            <a:off x="9404985" y="367860"/>
            <a:ext cx="1998982" cy="862029"/>
          </a:xfrm>
          <a:custGeom>
            <a:avLst/>
            <a:gdLst/>
            <a:ahLst/>
            <a:cxnLst/>
            <a:rect l="l" t="t" r="r" b="b"/>
            <a:pathLst>
              <a:path w="2706611" h="1175065">
                <a:moveTo>
                  <a:pt x="0" y="0"/>
                </a:moveTo>
                <a:lnTo>
                  <a:pt x="2706611" y="0"/>
                </a:lnTo>
                <a:lnTo>
                  <a:pt x="2706611" y="1175066"/>
                </a:lnTo>
                <a:lnTo>
                  <a:pt x="0" y="117506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000300"/>
              </a:solidFill>
              <a:effectLst/>
              <a:uLnTx/>
              <a:uFillTx/>
              <a:latin typeface="Arial"/>
              <a:ea typeface="+mn-ea"/>
              <a:cs typeface="+mn-cs"/>
            </a:endParaRPr>
          </a:p>
        </p:txBody>
      </p:sp>
    </p:spTree>
    <p:extLst>
      <p:ext uri="{BB962C8B-B14F-4D97-AF65-F5344CB8AC3E}">
        <p14:creationId xmlns:p14="http://schemas.microsoft.com/office/powerpoint/2010/main" val="2767119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E9195-A2BD-4B24-02C1-25FCEBE56C7C}"/>
              </a:ext>
            </a:extLst>
          </p:cNvPr>
          <p:cNvSpPr>
            <a:spLocks noGrp="1"/>
          </p:cNvSpPr>
          <p:nvPr>
            <p:ph type="title"/>
          </p:nvPr>
        </p:nvSpPr>
        <p:spPr>
          <a:xfrm>
            <a:off x="548266" y="484229"/>
            <a:ext cx="6381171" cy="1787484"/>
          </a:xfrm>
        </p:spPr>
        <p:txBody>
          <a:bodyPr/>
          <a:lstStyle/>
          <a:p>
            <a:r>
              <a:rPr lang="es-CL" dirty="0"/>
              <a:t>Material Complementario</a:t>
            </a:r>
          </a:p>
        </p:txBody>
      </p:sp>
      <p:pic>
        <p:nvPicPr>
          <p:cNvPr id="51202" name="Picture 2" descr="Herramientas de medición de alto ángulo en el escritorio">
            <a:extLst>
              <a:ext uri="{FF2B5EF4-FFF2-40B4-BE49-F238E27FC236}">
                <a16:creationId xmlns:a16="http://schemas.microsoft.com/office/drawing/2014/main" id="{952A5B69-81D9-D72E-7ACF-3E72180A7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1809" y="447675"/>
            <a:ext cx="3971925" cy="596265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5">
            <a:extLst>
              <a:ext uri="{FF2B5EF4-FFF2-40B4-BE49-F238E27FC236}">
                <a16:creationId xmlns:a16="http://schemas.microsoft.com/office/drawing/2014/main" id="{755D90F0-612D-41B0-7005-EB1C6F6870F4}"/>
              </a:ext>
            </a:extLst>
          </p:cNvPr>
          <p:cNvSpPr/>
          <p:nvPr/>
        </p:nvSpPr>
        <p:spPr>
          <a:xfrm>
            <a:off x="1732598" y="3543301"/>
            <a:ext cx="3876406" cy="1671638"/>
          </a:xfrm>
          <a:custGeom>
            <a:avLst/>
            <a:gdLst/>
            <a:ahLst/>
            <a:cxnLst/>
            <a:rect l="l" t="t" r="r" b="b"/>
            <a:pathLst>
              <a:path w="2706611" h="1175065">
                <a:moveTo>
                  <a:pt x="0" y="0"/>
                </a:moveTo>
                <a:lnTo>
                  <a:pt x="2706611" y="0"/>
                </a:lnTo>
                <a:lnTo>
                  <a:pt x="2706611" y="1175066"/>
                </a:lnTo>
                <a:lnTo>
                  <a:pt x="0" y="1175066"/>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000300"/>
              </a:solidFill>
              <a:effectLst/>
              <a:uLnTx/>
              <a:uFillTx/>
              <a:latin typeface="Arial"/>
              <a:ea typeface="+mn-ea"/>
              <a:cs typeface="+mn-cs"/>
            </a:endParaRPr>
          </a:p>
        </p:txBody>
      </p:sp>
    </p:spTree>
    <p:extLst>
      <p:ext uri="{BB962C8B-B14F-4D97-AF65-F5344CB8AC3E}">
        <p14:creationId xmlns:p14="http://schemas.microsoft.com/office/powerpoint/2010/main" val="332773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588;p55">
            <a:extLst>
              <a:ext uri="{FF2B5EF4-FFF2-40B4-BE49-F238E27FC236}">
                <a16:creationId xmlns:a16="http://schemas.microsoft.com/office/drawing/2014/main" id="{25D97632-CAA1-3DCC-CEFB-79A2F955D353}"/>
              </a:ext>
            </a:extLst>
          </p:cNvPr>
          <p:cNvSpPr/>
          <p:nvPr/>
        </p:nvSpPr>
        <p:spPr>
          <a:xfrm>
            <a:off x="8343901" y="4564717"/>
            <a:ext cx="2963863" cy="2124128"/>
          </a:xfrm>
          <a:prstGeom prst="rect">
            <a:avLst/>
          </a:prstGeom>
          <a:solidFill>
            <a:srgbClr val="185F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srgbClr val="000300"/>
              </a:solidFill>
              <a:effectLst/>
              <a:uLnTx/>
              <a:uFillTx/>
              <a:latin typeface="Arial"/>
              <a:ea typeface="+mn-ea"/>
              <a:cs typeface="+mn-cs"/>
            </a:endParaRPr>
          </a:p>
        </p:txBody>
      </p:sp>
      <p:sp>
        <p:nvSpPr>
          <p:cNvPr id="2" name="Título 1">
            <a:extLst>
              <a:ext uri="{FF2B5EF4-FFF2-40B4-BE49-F238E27FC236}">
                <a16:creationId xmlns:a16="http://schemas.microsoft.com/office/drawing/2014/main" id="{2644ED6F-6C29-0122-8AEB-3C50A4AA3C71}"/>
              </a:ext>
            </a:extLst>
          </p:cNvPr>
          <p:cNvSpPr>
            <a:spLocks noGrp="1"/>
          </p:cNvSpPr>
          <p:nvPr>
            <p:ph type="title"/>
          </p:nvPr>
        </p:nvSpPr>
        <p:spPr>
          <a:xfrm>
            <a:off x="317741" y="250531"/>
            <a:ext cx="10683633" cy="792457"/>
          </a:xfrm>
        </p:spPr>
        <p:txBody>
          <a:bodyPr/>
          <a:lstStyle/>
          <a:p>
            <a:r>
              <a:rPr lang="es-CL" altLang="es-CL" sz="2400" dirty="0"/>
              <a:t>Vulneración de derechos fundamentales en el contexto laboral</a:t>
            </a:r>
            <a:endParaRPr lang="es-CL" sz="2400" dirty="0"/>
          </a:p>
        </p:txBody>
      </p:sp>
      <p:sp>
        <p:nvSpPr>
          <p:cNvPr id="5" name="Rectangle 2">
            <a:extLst>
              <a:ext uri="{FF2B5EF4-FFF2-40B4-BE49-F238E27FC236}">
                <a16:creationId xmlns:a16="http://schemas.microsoft.com/office/drawing/2014/main" id="{37E8276E-84AF-2102-0BBE-6F40949019F0}"/>
              </a:ext>
            </a:extLst>
          </p:cNvPr>
          <p:cNvSpPr>
            <a:spLocks noChangeArrowheads="1"/>
          </p:cNvSpPr>
          <p:nvPr/>
        </p:nvSpPr>
        <p:spPr bwMode="auto">
          <a:xfrm>
            <a:off x="317740" y="1369718"/>
            <a:ext cx="1068363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CL" altLang="es-CL" sz="1600" b="0" i="0" u="none" strike="noStrike" kern="12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Se entienden vulnerados o lesionados los derechos de quienes trabajan cuando la jefatura o quien representa a la empresa </a:t>
            </a:r>
            <a:r>
              <a:rPr kumimoji="0" lang="es-CL" altLang="es-CL" sz="1600" b="1" i="0" u="none" strike="noStrike" kern="12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realiza actos o adopta medidas que limitan el pleno ejercicio de los derechos fundamentales de quien trabaja sin justificación suficiente</a:t>
            </a:r>
            <a:r>
              <a:rPr kumimoji="0" lang="es-CL" altLang="es-CL" sz="1600" b="0" i="0" u="none" strike="noStrike" kern="12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en forma arbitraria o desproporcionada, o sin respeto a su contenido esencial.</a:t>
            </a:r>
            <a:endParaRPr kumimoji="0" lang="es-CL" altLang="es-CL" sz="16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CL" altLang="es-CL" sz="1600" b="0" i="0" u="none" strike="noStrike" kern="12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La vulneración de derechos fundamentales en el ámbito laboral </a:t>
            </a:r>
            <a:r>
              <a:rPr kumimoji="0" lang="es-CL" altLang="es-CL" sz="1600" b="1" i="0" u="none" strike="noStrike" kern="12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puede generar una serie de riesgos psicosociales</a:t>
            </a:r>
            <a:r>
              <a:rPr kumimoji="0" lang="es-CL" altLang="es-CL" sz="1600" b="0" i="0" u="none" strike="noStrike" kern="12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 como el estrés laboral, el acoso, la discriminación y el agotamiento emocional. Estos riesgos pueden tener un impacto negativo en la salud mental y emocional de los trabajadores. La prevención de la vulneración de derechos ayuda a minimizar estos riesgos y promueve un entorno laboral saludable</a:t>
            </a:r>
            <a:r>
              <a:rPr kumimoji="0" lang="es-CL" altLang="es-CL" sz="1100" b="0" i="0" u="none" strike="noStrike" kern="1200" cap="none" spc="0" normalizeH="0" baseline="0" noProof="0" dirty="0">
                <a:ln>
                  <a:noFill/>
                </a:ln>
                <a:solidFill>
                  <a:srgbClr val="000300"/>
                </a:solidFill>
                <a:effectLst/>
                <a:uLnTx/>
                <a:uFillTx/>
                <a:latin typeface="Aptos" panose="020B0004020202020204" pitchFamily="34" charset="0"/>
                <a:ea typeface="Aptos" panose="020B0004020202020204" pitchFamily="34" charset="0"/>
                <a:cs typeface="Times New Roman" panose="02020603050405020304" pitchFamily="18" charset="0"/>
              </a:rPr>
              <a:t>.</a:t>
            </a:r>
            <a:endParaRPr kumimoji="0" lang="es-CL" altLang="es-CL" sz="800" b="0" i="0" u="none" strike="noStrike" kern="1200" cap="none" spc="0" normalizeH="0" baseline="0" noProof="0" dirty="0">
              <a:ln>
                <a:noFill/>
              </a:ln>
              <a:solidFill>
                <a:srgbClr val="000300"/>
              </a:solidFill>
              <a:effectLst/>
              <a:uLnTx/>
              <a:uFillTx/>
              <a:latin typeface="Arial"/>
              <a:ea typeface="+mn-ea"/>
              <a:cs typeface="+mn-cs"/>
            </a:endParaRPr>
          </a:p>
        </p:txBody>
      </p:sp>
      <p:pic>
        <p:nvPicPr>
          <p:cNvPr id="26625" name="Imagen 26" descr="Icono&#10;&#10;Descripción generada automáticamente">
            <a:extLst>
              <a:ext uri="{FF2B5EF4-FFF2-40B4-BE49-F238E27FC236}">
                <a16:creationId xmlns:a16="http://schemas.microsoft.com/office/drawing/2014/main" id="{4C9D040E-FF2D-D8F9-B45D-EB24CCABF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900" y="3692294"/>
            <a:ext cx="2963863" cy="2867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84E2108B-5693-C59B-AB70-B943B590D4AF}"/>
              </a:ext>
            </a:extLst>
          </p:cNvPr>
          <p:cNvSpPr>
            <a:spLocks noChangeArrowheads="1"/>
          </p:cNvSpPr>
          <p:nvPr/>
        </p:nvSpPr>
        <p:spPr bwMode="auto">
          <a:xfrm>
            <a:off x="421205" y="3758552"/>
            <a:ext cx="639393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CL" altLang="es-CL" sz="1600" b="1" i="0" u="none" strike="noStrike" kern="12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Consecuencias de la vulneración de derechos fundamentales en el ámbito laboral</a:t>
            </a:r>
            <a:endParaRPr kumimoji="0" lang="es-CL" altLang="es-CL" sz="16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CL" altLang="es-CL" sz="1600" b="1" i="0" u="none" strike="noStrike" kern="12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Impacto en la salud mental y bienestar</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CL" altLang="es-CL" sz="16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CL" altLang="es-CL" sz="1600" b="0" i="0" u="none" strike="noStrike" kern="12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La vulneración de derechos fundamentales puede generar estrés, ansiedad, depresión y otros problemas de salud mental y emocional en los trabajadores afectados. La falta de respeto, el trato injusto o discriminatorio, la imposición de condiciones laborales inadecuadas y otras formas de violación de derechos pueden tener un impacto significativo en el bienestar psicológico y físico de quienes trabajan.</a:t>
            </a:r>
            <a:endParaRPr kumimoji="0" lang="es-CL" altLang="es-CL" sz="16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47162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588;p55">
            <a:extLst>
              <a:ext uri="{FF2B5EF4-FFF2-40B4-BE49-F238E27FC236}">
                <a16:creationId xmlns:a16="http://schemas.microsoft.com/office/drawing/2014/main" id="{D89E27A0-497C-B5E9-D66D-C113697FAF69}"/>
              </a:ext>
            </a:extLst>
          </p:cNvPr>
          <p:cNvSpPr/>
          <p:nvPr/>
        </p:nvSpPr>
        <p:spPr>
          <a:xfrm>
            <a:off x="0" y="603326"/>
            <a:ext cx="3061986" cy="2693083"/>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8" name="Título 1">
            <a:extLst>
              <a:ext uri="{FF2B5EF4-FFF2-40B4-BE49-F238E27FC236}">
                <a16:creationId xmlns:a16="http://schemas.microsoft.com/office/drawing/2014/main" id="{9FB8B338-94C4-1D38-EE1F-001672469A45}"/>
              </a:ext>
            </a:extLst>
          </p:cNvPr>
          <p:cNvSpPr>
            <a:spLocks noGrp="1"/>
          </p:cNvSpPr>
          <p:nvPr>
            <p:ph type="title"/>
          </p:nvPr>
        </p:nvSpPr>
        <p:spPr>
          <a:xfrm>
            <a:off x="3949821" y="603326"/>
            <a:ext cx="7664206" cy="998988"/>
          </a:xfrm>
        </p:spPr>
        <p:txBody>
          <a:bodyPr/>
          <a:lstStyle/>
          <a:p>
            <a:r>
              <a:rPr lang="es-CL" sz="3200" b="1" dirty="0">
                <a:effectLst/>
                <a:latin typeface="Aptos" panose="020B0004020202020204" pitchFamily="34" charset="0"/>
                <a:ea typeface="Aptos" panose="020B0004020202020204" pitchFamily="34" charset="0"/>
                <a:cs typeface="Times New Roman" panose="02020603050405020304" pitchFamily="18" charset="0"/>
              </a:rPr>
              <a:t>Disminución del rendimiento y la productividad</a:t>
            </a:r>
            <a:endParaRPr lang="es-CL" sz="3200" dirty="0"/>
          </a:p>
        </p:txBody>
      </p:sp>
      <p:sp>
        <p:nvSpPr>
          <p:cNvPr id="10" name="CuadroTexto 9">
            <a:extLst>
              <a:ext uri="{FF2B5EF4-FFF2-40B4-BE49-F238E27FC236}">
                <a16:creationId xmlns:a16="http://schemas.microsoft.com/office/drawing/2014/main" id="{792FED2A-EABE-D63D-26CC-94CB2406CFC7}"/>
              </a:ext>
            </a:extLst>
          </p:cNvPr>
          <p:cNvSpPr txBox="1"/>
          <p:nvPr/>
        </p:nvSpPr>
        <p:spPr>
          <a:xfrm>
            <a:off x="3949820" y="2345363"/>
            <a:ext cx="7664207" cy="328038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s-CL" sz="20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Cuando los derechos fundamentales son vulnerados, quienes trabajan pueden experimentar una disminución en su motivación y compromiso laboral. Esto puede resultar en una disminución del rendimiento y la productividad en el trabajo. Además, pueden sentirse desvalorizados y desmotivados para contribuir de manera activa al logro de los objetivos de la organización.</a:t>
            </a:r>
          </a:p>
        </p:txBody>
      </p:sp>
      <p:pic>
        <p:nvPicPr>
          <p:cNvPr id="28674" name="Picture 2" descr="Mujer morena sentada en el escritorio rodeado de gadgets y papeles">
            <a:extLst>
              <a:ext uri="{FF2B5EF4-FFF2-40B4-BE49-F238E27FC236}">
                <a16:creationId xmlns:a16="http://schemas.microsoft.com/office/drawing/2014/main" id="{5CCEC075-3597-F4D4-DEB2-7B57175E25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88" r="19526"/>
          <a:stretch/>
        </p:blipFill>
        <p:spPr bwMode="auto">
          <a:xfrm>
            <a:off x="577973" y="2179466"/>
            <a:ext cx="3061986" cy="344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96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88;p55">
            <a:extLst>
              <a:ext uri="{FF2B5EF4-FFF2-40B4-BE49-F238E27FC236}">
                <a16:creationId xmlns:a16="http://schemas.microsoft.com/office/drawing/2014/main" id="{0BA6EE9B-F6D1-A625-4D4C-2D01203128A5}"/>
              </a:ext>
            </a:extLst>
          </p:cNvPr>
          <p:cNvSpPr/>
          <p:nvPr/>
        </p:nvSpPr>
        <p:spPr>
          <a:xfrm>
            <a:off x="8584556" y="2347675"/>
            <a:ext cx="3061986" cy="2693083"/>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6" name="Título 1">
            <a:extLst>
              <a:ext uri="{FF2B5EF4-FFF2-40B4-BE49-F238E27FC236}">
                <a16:creationId xmlns:a16="http://schemas.microsoft.com/office/drawing/2014/main" id="{DF81F3C6-F177-C42F-46FA-ECB4C2B8CCFE}"/>
              </a:ext>
            </a:extLst>
          </p:cNvPr>
          <p:cNvSpPr txBox="1">
            <a:spLocks/>
          </p:cNvSpPr>
          <p:nvPr/>
        </p:nvSpPr>
        <p:spPr>
          <a:xfrm>
            <a:off x="174868" y="172458"/>
            <a:ext cx="9940681" cy="913392"/>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Montserrat SemiBold"/>
              <a:buNone/>
              <a:defRPr sz="4800" b="0" i="0" u="none" strike="noStrike" cap="none">
                <a:solidFill>
                  <a:schemeClr val="l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2pPr>
            <a:lvl3pPr marR="0" lvl="2"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3pPr>
            <a:lvl4pPr marR="0" lvl="3"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4pPr>
            <a:lvl5pPr marR="0" lvl="4"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5pPr>
            <a:lvl6pPr marR="0" lvl="5"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6pPr>
            <a:lvl7pPr marR="0" lvl="6"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7pPr>
            <a:lvl8pPr marR="0" lvl="7"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8pPr>
            <a:lvl9pPr marR="0" lvl="8"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9pPr>
          </a:lstStyle>
          <a:p>
            <a:pPr marL="0" marR="0" lvl="0" indent="0" algn="l" defTabSz="914400" rtl="0" eaLnBrk="1" fontAlgn="auto" latinLnBrk="0" hangingPunct="1">
              <a:lnSpc>
                <a:spcPct val="100000"/>
              </a:lnSpc>
              <a:spcBef>
                <a:spcPts val="0"/>
              </a:spcBef>
              <a:spcAft>
                <a:spcPts val="0"/>
              </a:spcAft>
              <a:buClr>
                <a:srgbClr val="000300"/>
              </a:buClr>
              <a:buSzPts val="3600"/>
              <a:buFont typeface="Montserrat SemiBold"/>
              <a:buNone/>
              <a:tabLst/>
              <a:defRPr/>
            </a:pPr>
            <a:r>
              <a:rPr kumimoji="0" lang="es-CL" sz="3600" b="1" i="0" u="none" strike="noStrike" kern="0" cap="none" spc="0" normalizeH="0" baseline="0" noProof="0" dirty="0">
                <a:ln>
                  <a:noFill/>
                </a:ln>
                <a:solidFill>
                  <a:srgbClr val="FFFFFF"/>
                </a:solidFill>
                <a:effectLst/>
                <a:uLnTx/>
                <a:uFillTx/>
                <a:latin typeface="Aptos" panose="020B0004020202020204" pitchFamily="34" charset="0"/>
                <a:ea typeface="Aptos" panose="020B0004020202020204" pitchFamily="34" charset="0"/>
                <a:cs typeface="Times New Roman" panose="02020603050405020304" pitchFamily="18" charset="0"/>
                <a:sym typeface="Montserrat SemiBold"/>
              </a:rPr>
              <a:t>Disminución del rendimiento y la productividad</a:t>
            </a:r>
            <a:endParaRPr kumimoji="0" lang="es-CL" sz="3600" b="0" i="0" u="none" strike="noStrike" kern="0" cap="none" spc="0" normalizeH="0" baseline="0" noProof="0" dirty="0">
              <a:ln>
                <a:noFill/>
              </a:ln>
              <a:solidFill>
                <a:srgbClr val="FFFFFF"/>
              </a:solidFill>
              <a:effectLst/>
              <a:uLnTx/>
              <a:uFillTx/>
              <a:latin typeface="Montserrat SemiBold"/>
              <a:sym typeface="Montserrat SemiBold"/>
            </a:endParaRPr>
          </a:p>
        </p:txBody>
      </p:sp>
      <p:sp>
        <p:nvSpPr>
          <p:cNvPr id="7" name="CuadroTexto 6">
            <a:extLst>
              <a:ext uri="{FF2B5EF4-FFF2-40B4-BE49-F238E27FC236}">
                <a16:creationId xmlns:a16="http://schemas.microsoft.com/office/drawing/2014/main" id="{C6A99068-030C-9B72-FA80-A29808846205}"/>
              </a:ext>
            </a:extLst>
          </p:cNvPr>
          <p:cNvSpPr txBox="1"/>
          <p:nvPr/>
        </p:nvSpPr>
        <p:spPr>
          <a:xfrm>
            <a:off x="174869" y="1370684"/>
            <a:ext cx="7168752" cy="466538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s-CL" sz="2000" b="0" i="0" u="none" strike="noStrike" kern="1200" cap="none" spc="0" normalizeH="0" baseline="0" noProof="0" dirty="0">
                <a:ln>
                  <a:noFill/>
                </a:ln>
                <a:solidFill>
                  <a:srgbClr val="000300"/>
                </a:solidFill>
                <a:effectLst/>
                <a:uLnTx/>
                <a:uFillTx/>
                <a:latin typeface="Poppins" panose="00000500000000000000" pitchFamily="2" charset="0"/>
                <a:ea typeface="+mn-ea"/>
                <a:cs typeface="Poppins" panose="00000500000000000000" pitchFamily="2" charset="0"/>
              </a:rPr>
              <a:t>La violación continua de los derechos fundamentales puede llevar a cabo una alta rotación de personal. Los trabajadores que se sienten maltratados o explotados en el entorno laboral son más propensos a renunciar o buscar empleo en otras organizaciones que ofrecen un trato más justo y respetuoso. La rotación constante de personal puede generar una pérdida de talento y conocimiento en la organización, así como costos asociados con la contratación y capacitación de nuevos empleados.</a:t>
            </a:r>
          </a:p>
        </p:txBody>
      </p:sp>
      <p:pic>
        <p:nvPicPr>
          <p:cNvPr id="8" name="Imagen 7" descr="Un grupo de personas frente a un edificio&#10;&#10;Descripción generada automáticamente">
            <a:extLst>
              <a:ext uri="{FF2B5EF4-FFF2-40B4-BE49-F238E27FC236}">
                <a16:creationId xmlns:a16="http://schemas.microsoft.com/office/drawing/2014/main" id="{CCDDCCA3-29E7-8DCB-1A0D-28A13A45B5D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0524" y="1733654"/>
            <a:ext cx="3219450" cy="2146300"/>
          </a:xfrm>
          <a:prstGeom prst="rect">
            <a:avLst/>
          </a:prstGeom>
          <a:noFill/>
          <a:ln>
            <a:noFill/>
          </a:ln>
        </p:spPr>
      </p:pic>
    </p:spTree>
    <p:extLst>
      <p:ext uri="{BB962C8B-B14F-4D97-AF65-F5344CB8AC3E}">
        <p14:creationId xmlns:p14="http://schemas.microsoft.com/office/powerpoint/2010/main" val="377199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588;p55">
            <a:extLst>
              <a:ext uri="{FF2B5EF4-FFF2-40B4-BE49-F238E27FC236}">
                <a16:creationId xmlns:a16="http://schemas.microsoft.com/office/drawing/2014/main" id="{84350789-25B7-B937-BA68-F3E37C0E8B5D}"/>
              </a:ext>
            </a:extLst>
          </p:cNvPr>
          <p:cNvSpPr/>
          <p:nvPr/>
        </p:nvSpPr>
        <p:spPr>
          <a:xfrm>
            <a:off x="8977921" y="3027298"/>
            <a:ext cx="3061986" cy="2693083"/>
          </a:xfrm>
          <a:prstGeom prst="rect">
            <a:avLst/>
          </a:prstGeom>
          <a:solidFill>
            <a:srgbClr val="C572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300"/>
              </a:solidFill>
              <a:effectLst/>
              <a:uLnTx/>
              <a:uFillTx/>
              <a:latin typeface="Arial"/>
              <a:ea typeface="+mn-ea"/>
              <a:cs typeface="+mn-cs"/>
            </a:endParaRPr>
          </a:p>
        </p:txBody>
      </p:sp>
      <p:sp>
        <p:nvSpPr>
          <p:cNvPr id="5" name="Título 1">
            <a:extLst>
              <a:ext uri="{FF2B5EF4-FFF2-40B4-BE49-F238E27FC236}">
                <a16:creationId xmlns:a16="http://schemas.microsoft.com/office/drawing/2014/main" id="{05247AFA-2FEF-5FE8-A7EA-B003B8237ECE}"/>
              </a:ext>
            </a:extLst>
          </p:cNvPr>
          <p:cNvSpPr>
            <a:spLocks noGrp="1"/>
          </p:cNvSpPr>
          <p:nvPr>
            <p:ph type="title"/>
          </p:nvPr>
        </p:nvSpPr>
        <p:spPr>
          <a:xfrm>
            <a:off x="52692" y="72789"/>
            <a:ext cx="10683633" cy="638596"/>
          </a:xfrm>
        </p:spPr>
        <p:txBody>
          <a:bodyPr/>
          <a:lstStyle/>
          <a:p>
            <a:r>
              <a:rPr lang="es-CL" altLang="es-CL" sz="2400" dirty="0"/>
              <a:t>Vulneración de derechos fundamentales en el contexto laboral</a:t>
            </a:r>
            <a:endParaRPr lang="es-CL" sz="2400" dirty="0"/>
          </a:p>
        </p:txBody>
      </p:sp>
      <p:sp>
        <p:nvSpPr>
          <p:cNvPr id="7" name="CuadroTexto 6">
            <a:extLst>
              <a:ext uri="{FF2B5EF4-FFF2-40B4-BE49-F238E27FC236}">
                <a16:creationId xmlns:a16="http://schemas.microsoft.com/office/drawing/2014/main" id="{ADD6E717-3C48-98B9-A658-B0D58E3023E7}"/>
              </a:ext>
            </a:extLst>
          </p:cNvPr>
          <p:cNvSpPr txBox="1"/>
          <p:nvPr/>
        </p:nvSpPr>
        <p:spPr>
          <a:xfrm>
            <a:off x="376234" y="1228162"/>
            <a:ext cx="7639054" cy="1928220"/>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La OIT propone un plan de acción como instrumento para institucionalizar la integración de la perspectiva de género, con el fin de promover la igualdad de género. Es asimismo reflejo de que la igualdad es una cuestión presente en todos los objetivos estratégicos de la OIT. Además, el plan de acción incorpora cambios fundamentales en métodos y prácticas, prestando atención sistemática tanto a hombres como a mujeres. Ello se lleva a cabo por medio de lo siguiente:</a:t>
            </a:r>
          </a:p>
        </p:txBody>
      </p:sp>
      <p:sp>
        <p:nvSpPr>
          <p:cNvPr id="9" name="CuadroTexto 8">
            <a:extLst>
              <a:ext uri="{FF2B5EF4-FFF2-40B4-BE49-F238E27FC236}">
                <a16:creationId xmlns:a16="http://schemas.microsoft.com/office/drawing/2014/main" id="{C1787590-6342-8C55-DD23-B5AB8949E64D}"/>
              </a:ext>
            </a:extLst>
          </p:cNvPr>
          <p:cNvSpPr txBox="1"/>
          <p:nvPr/>
        </p:nvSpPr>
        <p:spPr>
          <a:xfrm>
            <a:off x="152093" y="3429000"/>
            <a:ext cx="7863195" cy="2620654"/>
          </a:xfrm>
          <a:prstGeom prst="rect">
            <a:avLst/>
          </a:prstGeom>
          <a:noFill/>
        </p:spPr>
        <p:txBody>
          <a:bodyPr wrap="square">
            <a:spAutoFit/>
          </a:bodyPr>
          <a:lstStyle/>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mediante la consideración de la complejidad entre los diferenciales de género en la participación en el mercado de trabajo; la comprensión de las dificultades y oportunidades de las mujeres y de los hombres en relación con los conocimientos y habilidades, las condiciones de trabajo, la protección social, las responsabilidades familiares y la toma de decisiones económicas y políticas; y la revisión de las distintas implicaciones que suponen para las mujeres y para los hombres las soluciones propuestas.</a:t>
            </a: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342900" marR="0" lvl="0" indent="-342900" algn="just"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s-CL" sz="14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Mecanismos para garantizar que las preocupaciones de género se incorporan en la planificación, programación, ejecución, control y evaluación de los programas y actividades de la OIT.</a:t>
            </a:r>
          </a:p>
        </p:txBody>
      </p:sp>
      <p:pic>
        <p:nvPicPr>
          <p:cNvPr id="27650" name="Picture 2" descr="Bloques con símbolos de género en balancín">
            <a:extLst>
              <a:ext uri="{FF2B5EF4-FFF2-40B4-BE49-F238E27FC236}">
                <a16:creationId xmlns:a16="http://schemas.microsoft.com/office/drawing/2014/main" id="{65EC3F54-F938-9BA8-9149-75F4500C4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9641" y="1137619"/>
            <a:ext cx="3286125"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98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E0BC8F42-A399-97FF-18D5-6B6968AE296A}"/>
              </a:ext>
            </a:extLst>
          </p:cNvPr>
          <p:cNvSpPr txBox="1">
            <a:spLocks/>
          </p:cNvSpPr>
          <p:nvPr/>
        </p:nvSpPr>
        <p:spPr>
          <a:xfrm>
            <a:off x="52692" y="72789"/>
            <a:ext cx="10683633" cy="638596"/>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Montserrat SemiBold"/>
              <a:buNone/>
              <a:defRPr sz="4800" b="0" i="0" u="none" strike="noStrike" cap="none">
                <a:solidFill>
                  <a:schemeClr val="lt1"/>
                </a:solidFill>
                <a:latin typeface="Montserrat SemiBold"/>
                <a:ea typeface="Montserrat SemiBold"/>
                <a:cs typeface="Montserrat SemiBold"/>
                <a:sym typeface="Montserrat SemiBold"/>
              </a:defRPr>
            </a:lvl1pPr>
            <a:lvl2pPr marR="0" lvl="1"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2pPr>
            <a:lvl3pPr marR="0" lvl="2"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3pPr>
            <a:lvl4pPr marR="0" lvl="3"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4pPr>
            <a:lvl5pPr marR="0" lvl="4"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5pPr>
            <a:lvl6pPr marR="0" lvl="5"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6pPr>
            <a:lvl7pPr marR="0" lvl="6"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7pPr>
            <a:lvl8pPr marR="0" lvl="7"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8pPr>
            <a:lvl9pPr marR="0" lvl="8" algn="ctr" rtl="0">
              <a:lnSpc>
                <a:spcPct val="100000"/>
              </a:lnSpc>
              <a:spcBef>
                <a:spcPts val="0"/>
              </a:spcBef>
              <a:spcAft>
                <a:spcPts val="0"/>
              </a:spcAft>
              <a:buClr>
                <a:schemeClr val="dk1"/>
              </a:buClr>
              <a:buSzPts val="3600"/>
              <a:buFont typeface="Montserrat SemiBold"/>
              <a:buNone/>
              <a:defRPr sz="4800" b="0" i="0" u="none" strike="noStrike" cap="none">
                <a:solidFill>
                  <a:schemeClr val="dk1"/>
                </a:solidFill>
                <a:latin typeface="Montserrat SemiBold"/>
                <a:ea typeface="Montserrat SemiBold"/>
                <a:cs typeface="Montserrat SemiBold"/>
                <a:sym typeface="Montserrat SemiBold"/>
              </a:defRPr>
            </a:lvl9pPr>
          </a:lstStyle>
          <a:p>
            <a:pPr marL="0" marR="0" lvl="0" indent="0" algn="l" defTabSz="914400" rtl="0" eaLnBrk="1" fontAlgn="auto" latinLnBrk="0" hangingPunct="1">
              <a:lnSpc>
                <a:spcPct val="100000"/>
              </a:lnSpc>
              <a:spcBef>
                <a:spcPts val="0"/>
              </a:spcBef>
              <a:spcAft>
                <a:spcPts val="0"/>
              </a:spcAft>
              <a:buClr>
                <a:srgbClr val="000300"/>
              </a:buClr>
              <a:buSzPts val="3600"/>
              <a:buFont typeface="Montserrat SemiBold"/>
              <a:buNone/>
              <a:tabLst/>
              <a:defRPr/>
            </a:pPr>
            <a:r>
              <a:rPr kumimoji="0" lang="es-CL" altLang="es-CL" sz="2400" b="0" i="0" u="none" strike="noStrike" kern="0" cap="none" spc="0" normalizeH="0" baseline="0" noProof="0">
                <a:ln>
                  <a:noFill/>
                </a:ln>
                <a:solidFill>
                  <a:srgbClr val="FFFFFF"/>
                </a:solidFill>
                <a:effectLst/>
                <a:uLnTx/>
                <a:uFillTx/>
                <a:latin typeface="Montserrat SemiBold"/>
                <a:sym typeface="Montserrat SemiBold"/>
              </a:rPr>
              <a:t>Vulneración de derechos fundamentales en el contexto laboral</a:t>
            </a:r>
            <a:endParaRPr kumimoji="0" lang="es-CL" sz="2400" b="0" i="0" u="none" strike="noStrike" kern="0" cap="none" spc="0" normalizeH="0" baseline="0" noProof="0" dirty="0">
              <a:ln>
                <a:noFill/>
              </a:ln>
              <a:solidFill>
                <a:srgbClr val="FFFFFF"/>
              </a:solidFill>
              <a:effectLst/>
              <a:uLnTx/>
              <a:uFillTx/>
              <a:latin typeface="Montserrat SemiBold"/>
              <a:sym typeface="Montserrat SemiBold"/>
            </a:endParaRPr>
          </a:p>
        </p:txBody>
      </p:sp>
      <p:sp>
        <p:nvSpPr>
          <p:cNvPr id="9" name="CuadroTexto 8">
            <a:extLst>
              <a:ext uri="{FF2B5EF4-FFF2-40B4-BE49-F238E27FC236}">
                <a16:creationId xmlns:a16="http://schemas.microsoft.com/office/drawing/2014/main" id="{543EB059-0212-4FA7-8E41-DE1862429364}"/>
              </a:ext>
            </a:extLst>
          </p:cNvPr>
          <p:cNvSpPr txBox="1"/>
          <p:nvPr/>
        </p:nvSpPr>
        <p:spPr>
          <a:xfrm>
            <a:off x="267004" y="953991"/>
            <a:ext cx="6876746" cy="156401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L" sz="18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En el Plan de Acción se afirma que la integración de la perspectiva de género es responsabilidad de todos los funcionarios de todos los niveles y en todas las áreas, y especialmente de la Dirección. He aquí los elementos principales del Plan de Acción:</a:t>
            </a:r>
          </a:p>
        </p:txBody>
      </p:sp>
      <p:pic>
        <p:nvPicPr>
          <p:cNvPr id="10" name="Imagen 9" descr="Texto&#10;&#10;Descripción generada automáticamente con confianza baja">
            <a:extLst>
              <a:ext uri="{FF2B5EF4-FFF2-40B4-BE49-F238E27FC236}">
                <a16:creationId xmlns:a16="http://schemas.microsoft.com/office/drawing/2014/main" id="{385B7410-EBE8-04EC-BB36-6C9C9292C2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39037" y="1071621"/>
            <a:ext cx="3343275" cy="1171575"/>
          </a:xfrm>
          <a:prstGeom prst="rect">
            <a:avLst/>
          </a:prstGeom>
          <a:noFill/>
          <a:ln>
            <a:noFill/>
          </a:ln>
        </p:spPr>
      </p:pic>
      <p:sp>
        <p:nvSpPr>
          <p:cNvPr id="12" name="CuadroTexto 11">
            <a:extLst>
              <a:ext uri="{FF2B5EF4-FFF2-40B4-BE49-F238E27FC236}">
                <a16:creationId xmlns:a16="http://schemas.microsoft.com/office/drawing/2014/main" id="{5CDC3F5C-5143-CC2A-BA91-69E25FC35682}"/>
              </a:ext>
            </a:extLst>
          </p:cNvPr>
          <p:cNvSpPr txBox="1"/>
          <p:nvPr/>
        </p:nvSpPr>
        <p:spPr>
          <a:xfrm>
            <a:off x="400049" y="2754022"/>
            <a:ext cx="6115050" cy="3348161"/>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L" sz="1600" b="1"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Elementos principales</a:t>
            </a:r>
            <a:endPar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endParaRP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Declaraciones políticas sobre la igualdad entre los géneros y la transversalización de la perspectiva de género.</a:t>
            </a: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Integración del género en la estructura de la Oficina Internacional del Trabajo.</a:t>
            </a: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Desarrollo de competencias de género por parte del personal de la OIT y los mandantes.</a:t>
            </a:r>
          </a:p>
          <a:p>
            <a:pPr marL="342900" marR="0" lvl="0" indent="-342900" algn="just"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Integración de las cuestiones de género en la labor de la OIT.</a:t>
            </a:r>
          </a:p>
          <a:p>
            <a:pPr marL="342900" marR="0" lvl="0" indent="-342900" algn="just"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s-CL" sz="1600" b="0" i="0" u="none" strike="noStrike" kern="100" cap="none" spc="0" normalizeH="0" baseline="0" noProof="0" dirty="0">
                <a:ln>
                  <a:noFill/>
                </a:ln>
                <a:solidFill>
                  <a:srgbClr val="000300"/>
                </a:solidFill>
                <a:effectLst/>
                <a:uLnTx/>
                <a:uFillTx/>
                <a:latin typeface="Poppins" panose="00000500000000000000" pitchFamily="2" charset="0"/>
                <a:ea typeface="Aptos" panose="020B0004020202020204" pitchFamily="34" charset="0"/>
                <a:cs typeface="Poppins" panose="00000500000000000000" pitchFamily="2" charset="0"/>
              </a:rPr>
              <a:t>Política de recursos humanos y de personal que tenga en cuenta las cuestiones de género.</a:t>
            </a:r>
          </a:p>
        </p:txBody>
      </p:sp>
      <p:pic>
        <p:nvPicPr>
          <p:cNvPr id="13" name="Imagen 12" descr="Una foto de un grupo de personas sentadas en una mesa&#10;&#10;Descripción generada automáticamente con confianza media">
            <a:extLst>
              <a:ext uri="{FF2B5EF4-FFF2-40B4-BE49-F238E27FC236}">
                <a16:creationId xmlns:a16="http://schemas.microsoft.com/office/drawing/2014/main" id="{FAD85CF9-A423-1B11-D33F-87B647B75C4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109" y="2627808"/>
            <a:ext cx="4413130" cy="3315101"/>
          </a:xfrm>
          <a:prstGeom prst="rect">
            <a:avLst/>
          </a:prstGeom>
          <a:noFill/>
          <a:ln>
            <a:noFill/>
          </a:ln>
        </p:spPr>
      </p:pic>
    </p:spTree>
    <p:extLst>
      <p:ext uri="{BB962C8B-B14F-4D97-AF65-F5344CB8AC3E}">
        <p14:creationId xmlns:p14="http://schemas.microsoft.com/office/powerpoint/2010/main" val="1135852145"/>
      </p:ext>
    </p:extLst>
  </p:cSld>
  <p:clrMapOvr>
    <a:masterClrMapping/>
  </p:clrMapOvr>
</p:sld>
</file>

<file path=ppt/theme/theme1.xml><?xml version="1.0" encoding="utf-8"?>
<a:theme xmlns:a="http://schemas.openxmlformats.org/drawingml/2006/main" name="Growth Hacking Workshop by Slidesgo">
  <a:themeElements>
    <a:clrScheme name="Simple Light">
      <a:dk1>
        <a:srgbClr val="000300"/>
      </a:dk1>
      <a:lt1>
        <a:srgbClr val="FFFFFF"/>
      </a:lt1>
      <a:dk2>
        <a:srgbClr val="F0F0F0"/>
      </a:dk2>
      <a:lt2>
        <a:srgbClr val="560CD5"/>
      </a:lt2>
      <a:accent1>
        <a:srgbClr val="844FE0"/>
      </a:accent1>
      <a:accent2>
        <a:srgbClr val="FFFFFF"/>
      </a:accent2>
      <a:accent3>
        <a:srgbClr val="FFFFFF"/>
      </a:accent3>
      <a:accent4>
        <a:srgbClr val="FFFFFF"/>
      </a:accent4>
      <a:accent5>
        <a:srgbClr val="FFFFFF"/>
      </a:accent5>
      <a:accent6>
        <a:srgbClr val="FFFFFF"/>
      </a:accent6>
      <a:hlink>
        <a:srgbClr val="0003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5091</Words>
  <Application>Microsoft Office PowerPoint</Application>
  <PresentationFormat>Panorámica</PresentationFormat>
  <Paragraphs>260</Paragraphs>
  <Slides>42</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42</vt:i4>
      </vt:variant>
    </vt:vector>
  </HeadingPairs>
  <TitlesOfParts>
    <vt:vector size="51" baseType="lpstr">
      <vt:lpstr>Aptos</vt:lpstr>
      <vt:lpstr>Arial</vt:lpstr>
      <vt:lpstr>Courier New</vt:lpstr>
      <vt:lpstr>Montserrat</vt:lpstr>
      <vt:lpstr>Montserrat SemiBold</vt:lpstr>
      <vt:lpstr>Open Sans</vt:lpstr>
      <vt:lpstr>Poppins</vt:lpstr>
      <vt:lpstr>Symbol</vt:lpstr>
      <vt:lpstr>Growth Hacking Workshop by Slidesgo</vt:lpstr>
      <vt:lpstr>Formación de Investigadores</vt:lpstr>
      <vt:lpstr>Proceso de denuncia e investigación de casos de acoso laboral y sexual con perspectiva de género</vt:lpstr>
      <vt:lpstr>Proceso de denuncia e investigación de casos de acoso laboral y sexual con perspectiva de género</vt:lpstr>
      <vt:lpstr>Proceso de denuncia e investigación de casos de acoso laboral y sexual con perspectiva de género</vt:lpstr>
      <vt:lpstr>Vulneración de derechos fundamentales en el contexto laboral</vt:lpstr>
      <vt:lpstr>Disminución del rendimiento y la productividad</vt:lpstr>
      <vt:lpstr>Presentación de PowerPoint</vt:lpstr>
      <vt:lpstr>Vulneración de derechos fundamentales en el contexto laboral</vt:lpstr>
      <vt:lpstr>Presentación de PowerPoint</vt:lpstr>
      <vt:lpstr>Presentación de PowerPoint</vt:lpstr>
      <vt:lpstr>Presentación de PowerPoint</vt:lpstr>
      <vt:lpstr>Vulnerabilidades Adicionales de las Personas con Discapacidad</vt:lpstr>
      <vt:lpstr>Desafíos y Oportunidades</vt:lpstr>
      <vt:lpstr>Características y Habilidades de un Investigador de Acoso Laboral</vt:lpstr>
      <vt:lpstr>Características deseables de un Investigador de Acoso Laboral</vt:lpstr>
      <vt:lpstr>Responsabilidades de los Investigadores:</vt:lpstr>
      <vt:lpstr>Resumen</vt:lpstr>
      <vt:lpstr>Habilidades Necesarias para Realizar una Entrevista por Acoso Laboral según la Ley 21.643</vt:lpstr>
      <vt:lpstr>Habilidades Técnicas del investigador</vt:lpstr>
      <vt:lpstr>Otras Consideraciones Importantes</vt:lpstr>
      <vt:lpstr>¿Qué se espera de la persona a cargo de investigar?</vt:lpstr>
      <vt:lpstr>1- Convocar a declarar a todas las personas involucradas.</vt:lpstr>
      <vt:lpstr>1- Convocar a declarar a todas las personas involucradas.</vt:lpstr>
      <vt:lpstr>1- Convocar a declarar a todas las personas involucradas.</vt:lpstr>
      <vt:lpstr>1- Convocar a declarar a todas las personas involucradas.</vt:lpstr>
      <vt:lpstr>1- Convocar a declarar a todas las personas involucradas.</vt:lpstr>
      <vt:lpstr>Presentación de PowerPoint</vt:lpstr>
      <vt:lpstr>Realizar la investigación conforme a las pautas establecidas en el reglamento, asegurando imparcialidad, objetividad, y una perspectiva de género. </vt:lpstr>
      <vt:lpstr>Presentación de PowerPoint</vt:lpstr>
      <vt:lpstr>Presentación de PowerPoint</vt:lpstr>
      <vt:lpstr>Presentación de PowerPoint</vt:lpstr>
      <vt:lpstr>Presentación de PowerPoint</vt:lpstr>
      <vt:lpstr>Plazos de investigación</vt:lpstr>
      <vt:lpstr>Medidas de mitigación</vt:lpstr>
      <vt:lpstr>Medidas correctivas</vt:lpstr>
      <vt:lpstr>Sanciones</vt:lpstr>
      <vt:lpstr>Sugerencias para elaborar una entrevista</vt:lpstr>
      <vt:lpstr>Sugerencias para elaborar una entrevista</vt:lpstr>
      <vt:lpstr>Sugerencias para elaborar una entrevista</vt:lpstr>
      <vt:lpstr>Sugerencias para elaborar una entrevista</vt:lpstr>
      <vt:lpstr>Presentación de PowerPoint</vt:lpstr>
      <vt:lpstr>Material Complementario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 Herrera</dc:creator>
  <cp:lastModifiedBy>Verónica Bravo</cp:lastModifiedBy>
  <cp:revision>1</cp:revision>
  <dcterms:created xsi:type="dcterms:W3CDTF">2024-10-16T11:41:06Z</dcterms:created>
  <dcterms:modified xsi:type="dcterms:W3CDTF">2024-10-16T15:28:58Z</dcterms:modified>
</cp:coreProperties>
</file>